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312" r:id="rId4"/>
    <p:sldId id="313" r:id="rId5"/>
    <p:sldId id="314" r:id="rId6"/>
    <p:sldId id="315" r:id="rId7"/>
    <p:sldId id="316" r:id="rId8"/>
    <p:sldId id="317" r:id="rId9"/>
    <p:sldId id="318" r:id="rId10"/>
    <p:sldId id="319" r:id="rId11"/>
    <p:sldId id="320" r:id="rId12"/>
    <p:sldId id="283" r:id="rId13"/>
    <p:sldId id="284" r:id="rId14"/>
    <p:sldId id="290" r:id="rId15"/>
    <p:sldId id="291" r:id="rId16"/>
    <p:sldId id="286" r:id="rId17"/>
    <p:sldId id="292" r:id="rId18"/>
    <p:sldId id="287" r:id="rId19"/>
    <p:sldId id="293" r:id="rId20"/>
    <p:sldId id="295" r:id="rId21"/>
    <p:sldId id="296" r:id="rId22"/>
    <p:sldId id="297" r:id="rId23"/>
    <p:sldId id="294" r:id="rId24"/>
    <p:sldId id="288" r:id="rId25"/>
    <p:sldId id="298" r:id="rId26"/>
    <p:sldId id="299" r:id="rId27"/>
    <p:sldId id="300" r:id="rId28"/>
    <p:sldId id="301" r:id="rId29"/>
    <p:sldId id="302" r:id="rId30"/>
    <p:sldId id="303" r:id="rId31"/>
    <p:sldId id="304" r:id="rId32"/>
    <p:sldId id="307" r:id="rId33"/>
    <p:sldId id="305" r:id="rId34"/>
    <p:sldId id="306" r:id="rId35"/>
    <p:sldId id="321" r:id="rId36"/>
    <p:sldId id="322" r:id="rId37"/>
    <p:sldId id="323"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1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05.03.2023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05.03.2023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05.03.2023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05.03.2023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05.03.2023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05.03.2023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05.03.2023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05.03.2023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05.03.2023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05.03.2023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05.03.2023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05.03.2023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DIAGNOSTYKA UKŁADÓW </a:t>
            </a:r>
            <a:r>
              <a:rPr lang="pl-PL" dirty="0" smtClean="0"/>
              <a:t>MECHANICZNYCH</a:t>
            </a:r>
            <a:endParaRPr lang="pl-PL" dirty="0"/>
          </a:p>
        </p:txBody>
      </p:sp>
      <p:sp>
        <p:nvSpPr>
          <p:cNvPr id="3" name="Podtytuł 2"/>
          <p:cNvSpPr>
            <a:spLocks noGrp="1"/>
          </p:cNvSpPr>
          <p:nvPr>
            <p:ph type="subTitle" idx="1"/>
          </p:nvPr>
        </p:nvSpPr>
        <p:spPr/>
        <p:txBody>
          <a:bodyPr/>
          <a:lstStyle/>
          <a:p>
            <a:r>
              <a:rPr lang="pl-PL" dirty="0"/>
              <a:t>Kierunek: I ME DU</a:t>
            </a:r>
            <a:endParaRPr lang="pl-PL" dirty="0" smtClean="0"/>
          </a:p>
          <a:p>
            <a:r>
              <a:rPr lang="pl-PL"/>
              <a:t>Wykład </a:t>
            </a:r>
            <a:r>
              <a:rPr lang="pl-PL" smtClean="0"/>
              <a:t>2a</a:t>
            </a:r>
            <a:endParaRPr lang="pl-PL" dirty="0"/>
          </a:p>
        </p:txBody>
      </p:sp>
    </p:spTree>
    <p:extLst>
      <p:ext uri="{BB962C8B-B14F-4D97-AF65-F5344CB8AC3E}">
        <p14:creationId xmlns:p14="http://schemas.microsoft.com/office/powerpoint/2010/main" val="423958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Zastosowanie transformaty Fouriera</a:t>
            </a:r>
          </a:p>
        </p:txBody>
      </p:sp>
      <p:sp>
        <p:nvSpPr>
          <p:cNvPr id="3" name="Symbol zastępczy zawartości 2"/>
          <p:cNvSpPr>
            <a:spLocks noGrp="1"/>
          </p:cNvSpPr>
          <p:nvPr>
            <p:ph idx="1"/>
          </p:nvPr>
        </p:nvSpPr>
        <p:spPr/>
        <p:txBody>
          <a:bodyPr>
            <a:normAutofit lnSpcReduction="10000"/>
          </a:bodyPr>
          <a:lstStyle/>
          <a:p>
            <a:pPr marL="0" indent="0" algn="just">
              <a:buNone/>
            </a:pPr>
            <a:r>
              <a:rPr lang="pl-PL" sz="1800" dirty="0"/>
              <a:t>Analiza częstotliwościowa – stosuje się ją do określenia składowych częstotliwościowych zawartych w przebiegu czasowym funkcji. W bardzo znacznym stopniu stosowana jest ona w przetwarzaniu sygnałów. Przedstawienie sygnału w dziedzinie częstotliwości nazywane jest widmem sygnału.</a:t>
            </a:r>
          </a:p>
          <a:p>
            <a:pPr marL="0" indent="0" algn="just">
              <a:buNone/>
            </a:pPr>
            <a:endParaRPr lang="pl-PL" sz="1800" dirty="0" smtClean="0"/>
          </a:p>
          <a:p>
            <a:pPr marL="0" indent="0">
              <a:buNone/>
            </a:pPr>
            <a:r>
              <a:rPr lang="pl-PL" sz="1800" dirty="0" smtClean="0"/>
              <a:t>Podstawy </a:t>
            </a:r>
            <a:r>
              <a:rPr lang="pl-PL" sz="1800" dirty="0"/>
              <a:t>analizy częstotliwościowej stworzył francuski </a:t>
            </a:r>
            <a:r>
              <a:rPr lang="pl-PL" sz="1800" dirty="0" smtClean="0"/>
              <a:t>matematyk</a:t>
            </a:r>
            <a:br>
              <a:rPr lang="pl-PL" sz="1800" dirty="0" smtClean="0"/>
            </a:br>
            <a:r>
              <a:rPr lang="pl-PL" sz="1800" dirty="0" smtClean="0"/>
              <a:t>Jean Baptiste Joseph Fourier </a:t>
            </a:r>
            <a:r>
              <a:rPr lang="pl-PL" sz="1800" dirty="0"/>
              <a:t>- są to </a:t>
            </a:r>
            <a:r>
              <a:rPr lang="pl-PL" sz="1800" dirty="0" smtClean="0"/>
              <a:t>szeregi Fouriera </a:t>
            </a:r>
            <a:r>
              <a:rPr lang="pl-PL" sz="1800" dirty="0"/>
              <a:t>i </a:t>
            </a:r>
            <a:r>
              <a:rPr lang="pl-PL" sz="1800" dirty="0" smtClean="0"/>
              <a:t>transformacja</a:t>
            </a:r>
            <a:br>
              <a:rPr lang="pl-PL" sz="1800" dirty="0" smtClean="0"/>
            </a:br>
            <a:r>
              <a:rPr lang="pl-PL" sz="1800" dirty="0" smtClean="0"/>
              <a:t>Fouriera</a:t>
            </a:r>
            <a:r>
              <a:rPr lang="pl-PL" sz="1800" dirty="0"/>
              <a:t>. Analiza metodami </a:t>
            </a:r>
            <a:r>
              <a:rPr lang="pl-PL" sz="1800" dirty="0" smtClean="0"/>
              <a:t>Fouriera </a:t>
            </a:r>
            <a:r>
              <a:rPr lang="pl-PL" sz="1800" dirty="0"/>
              <a:t>zarówno przy pomocy </a:t>
            </a:r>
            <a:r>
              <a:rPr lang="pl-PL" sz="1800" dirty="0" smtClean="0"/>
              <a:t>szeregów</a:t>
            </a:r>
            <a:br>
              <a:rPr lang="pl-PL" sz="1800" dirty="0" smtClean="0"/>
            </a:br>
            <a:r>
              <a:rPr lang="pl-PL" sz="1800" dirty="0" smtClean="0"/>
              <a:t>trygonometrycznych</a:t>
            </a:r>
            <a:r>
              <a:rPr lang="pl-PL" sz="1800" dirty="0"/>
              <a:t>, jak i transformacji jest jedną z najstarszych </a:t>
            </a:r>
            <a:r>
              <a:rPr lang="pl-PL" sz="1800" dirty="0" err="1" smtClean="0"/>
              <a:t>dzie</a:t>
            </a:r>
            <a:r>
              <a:rPr lang="pl-PL" sz="1800" dirty="0" smtClean="0"/>
              <a:t>-</a:t>
            </a:r>
            <a:br>
              <a:rPr lang="pl-PL" sz="1800" dirty="0" smtClean="0"/>
            </a:br>
            <a:r>
              <a:rPr lang="pl-PL" sz="1800" dirty="0" err="1" smtClean="0"/>
              <a:t>dzin</a:t>
            </a:r>
            <a:r>
              <a:rPr lang="pl-PL" sz="1800" dirty="0" smtClean="0"/>
              <a:t> </a:t>
            </a:r>
            <a:r>
              <a:rPr lang="pl-PL" sz="1800" dirty="0"/>
              <a:t>analizy </a:t>
            </a:r>
            <a:r>
              <a:rPr lang="pl-PL" sz="1800" dirty="0" smtClean="0"/>
              <a:t>matematycznej. </a:t>
            </a:r>
            <a:r>
              <a:rPr lang="pl-PL" sz="1800" dirty="0"/>
              <a:t>W przypadku przetwarzania </a:t>
            </a:r>
            <a:r>
              <a:rPr lang="pl-PL" sz="1800" dirty="0" smtClean="0"/>
              <a:t>sygnałów</a:t>
            </a:r>
            <a:br>
              <a:rPr lang="pl-PL" sz="1800" dirty="0" smtClean="0"/>
            </a:br>
            <a:r>
              <a:rPr lang="pl-PL" sz="1800" dirty="0" smtClean="0"/>
              <a:t>analiza </a:t>
            </a:r>
            <a:r>
              <a:rPr lang="pl-PL" sz="1800" dirty="0"/>
              <a:t>częstotliwościowa dotyczy zarówno sygnałów analogowych</a:t>
            </a:r>
            <a:r>
              <a:rPr lang="pl-PL" sz="1800" dirty="0" smtClean="0"/>
              <a:t>,</a:t>
            </a:r>
            <a:br>
              <a:rPr lang="pl-PL" sz="1800" dirty="0" smtClean="0"/>
            </a:br>
            <a:r>
              <a:rPr lang="pl-PL" sz="1800" dirty="0" smtClean="0"/>
              <a:t>jak </a:t>
            </a:r>
            <a:r>
              <a:rPr lang="pl-PL" sz="1800" dirty="0"/>
              <a:t>i cyfrowych</a:t>
            </a:r>
            <a:r>
              <a:rPr lang="pl-PL" sz="1800" dirty="0" smtClean="0"/>
              <a:t>.</a:t>
            </a:r>
          </a:p>
          <a:p>
            <a:pPr marL="0" indent="0" algn="just">
              <a:buNone/>
            </a:pPr>
            <a:endParaRPr lang="pl-PL" sz="1800" dirty="0"/>
          </a:p>
          <a:p>
            <a:pPr marL="0" indent="0" algn="just">
              <a:buNone/>
            </a:pPr>
            <a:r>
              <a:rPr lang="pl-PL" sz="1800" dirty="0" smtClean="0"/>
              <a:t>Dla </a:t>
            </a:r>
            <a:r>
              <a:rPr lang="pl-PL" sz="1800" dirty="0"/>
              <a:t>sygnałów analogowych korzystamy z szeregu Fouriera bądź z całkowego przekształcenia Fouriera. W przypadku sygnałów cyfrowych do określenia składowych częstotliwościowych przebiegu czasowego używamy Dyskretnej Transformaty Fouriera.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256" y="2708920"/>
            <a:ext cx="1600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1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Zastosowanie transformaty Fouriera</a:t>
            </a:r>
          </a:p>
        </p:txBody>
      </p:sp>
      <p:sp>
        <p:nvSpPr>
          <p:cNvPr id="3" name="Symbol zastępczy zawartości 2"/>
          <p:cNvSpPr>
            <a:spLocks noGrp="1"/>
          </p:cNvSpPr>
          <p:nvPr>
            <p:ph idx="1"/>
          </p:nvPr>
        </p:nvSpPr>
        <p:spPr/>
        <p:txBody>
          <a:bodyPr>
            <a:normAutofit/>
          </a:bodyPr>
          <a:lstStyle/>
          <a:p>
            <a:pPr marL="0" indent="0">
              <a:buNone/>
            </a:pPr>
            <a:r>
              <a:rPr lang="pl-PL" sz="1800" dirty="0" smtClean="0"/>
              <a:t>Transformatę Fouriera stosuje się do rozkładu sygnału okresowego na składowe harmoniczne</a:t>
            </a:r>
          </a:p>
          <a:p>
            <a:pPr marL="0" indent="0">
              <a:buNone/>
            </a:pPr>
            <a:endParaRPr lang="pl-PL"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2236812"/>
            <a:ext cx="65436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84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44824"/>
            <a:ext cx="899953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normAutofit/>
          </a:bodyPr>
          <a:lstStyle/>
          <a:p>
            <a:pPr marL="514350" indent="-514350"/>
            <a:r>
              <a:rPr lang="pl-PL" dirty="0" smtClean="0"/>
              <a:t>Analiza częstotliwościowa</a:t>
            </a:r>
            <a:endParaRPr lang="pl-PL" dirty="0"/>
          </a:p>
        </p:txBody>
      </p:sp>
      <p:cxnSp>
        <p:nvCxnSpPr>
          <p:cNvPr id="5" name="Łącznik prosty ze strzałką 4"/>
          <p:cNvCxnSpPr>
            <a:stCxn id="6" idx="0"/>
          </p:cNvCxnSpPr>
          <p:nvPr/>
        </p:nvCxnSpPr>
        <p:spPr>
          <a:xfrm flipV="1">
            <a:off x="2195736" y="3496489"/>
            <a:ext cx="0" cy="1087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1475656" y="4584362"/>
            <a:ext cx="1440160" cy="923330"/>
          </a:xfrm>
          <a:prstGeom prst="rect">
            <a:avLst/>
          </a:prstGeom>
          <a:noFill/>
        </p:spPr>
        <p:txBody>
          <a:bodyPr wrap="square" rtlCol="0">
            <a:spAutoFit/>
          </a:bodyPr>
          <a:lstStyle/>
          <a:p>
            <a:pPr algn="ctr"/>
            <a:r>
              <a:rPr lang="pl-PL" dirty="0" smtClean="0"/>
              <a:t>częstotliwość próbkowania </a:t>
            </a:r>
            <a:r>
              <a:rPr lang="pl-PL" dirty="0" err="1" smtClean="0"/>
              <a:t>f</a:t>
            </a:r>
            <a:r>
              <a:rPr lang="pl-PL" baseline="-25000" dirty="0" err="1" smtClean="0"/>
              <a:t>S</a:t>
            </a:r>
            <a:endParaRPr lang="pl-PL" baseline="-25000" dirty="0"/>
          </a:p>
        </p:txBody>
      </p:sp>
      <p:sp>
        <p:nvSpPr>
          <p:cNvPr id="12" name="pole tekstowe 11"/>
          <p:cNvSpPr txBox="1"/>
          <p:nvPr/>
        </p:nvSpPr>
        <p:spPr>
          <a:xfrm>
            <a:off x="3275856" y="4584362"/>
            <a:ext cx="1440160" cy="923330"/>
          </a:xfrm>
          <a:prstGeom prst="rect">
            <a:avLst/>
          </a:prstGeom>
          <a:noFill/>
        </p:spPr>
        <p:txBody>
          <a:bodyPr wrap="square" rtlCol="0">
            <a:spAutoFit/>
          </a:bodyPr>
          <a:lstStyle/>
          <a:p>
            <a:pPr algn="ctr"/>
            <a:r>
              <a:rPr lang="pl-PL" dirty="0"/>
              <a:t>p</a:t>
            </a:r>
            <a:r>
              <a:rPr lang="pl-PL" dirty="0" smtClean="0"/>
              <a:t>ojemność bufora</a:t>
            </a:r>
          </a:p>
          <a:p>
            <a:pPr algn="ctr"/>
            <a:r>
              <a:rPr lang="pl-PL" dirty="0" smtClean="0"/>
              <a:t>N</a:t>
            </a:r>
            <a:endParaRPr lang="pl-PL" dirty="0"/>
          </a:p>
        </p:txBody>
      </p:sp>
      <p:cxnSp>
        <p:nvCxnSpPr>
          <p:cNvPr id="13" name="Łącznik prosty ze strzałką 12"/>
          <p:cNvCxnSpPr>
            <a:stCxn id="12" idx="0"/>
          </p:cNvCxnSpPr>
          <p:nvPr/>
        </p:nvCxnSpPr>
        <p:spPr>
          <a:xfrm flipV="1">
            <a:off x="3995936" y="3499723"/>
            <a:ext cx="0" cy="1084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6084168" y="3499515"/>
            <a:ext cx="0" cy="108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5364088" y="4581128"/>
            <a:ext cx="1440160" cy="923330"/>
          </a:xfrm>
          <a:prstGeom prst="rect">
            <a:avLst/>
          </a:prstGeom>
          <a:noFill/>
        </p:spPr>
        <p:txBody>
          <a:bodyPr wrap="square" rtlCol="0">
            <a:spAutoFit/>
          </a:bodyPr>
          <a:lstStyle/>
          <a:p>
            <a:pPr algn="ctr"/>
            <a:r>
              <a:rPr lang="pl-PL" dirty="0" smtClean="0"/>
              <a:t>długość transformaty L</a:t>
            </a:r>
            <a:endParaRPr lang="pl-PL" dirty="0"/>
          </a:p>
        </p:txBody>
      </p:sp>
      <p:sp>
        <p:nvSpPr>
          <p:cNvPr id="18" name="pole tekstowe 17"/>
          <p:cNvSpPr txBox="1"/>
          <p:nvPr/>
        </p:nvSpPr>
        <p:spPr>
          <a:xfrm>
            <a:off x="36959" y="6165304"/>
            <a:ext cx="8999537" cy="369332"/>
          </a:xfrm>
          <a:prstGeom prst="rect">
            <a:avLst/>
          </a:prstGeom>
          <a:noFill/>
        </p:spPr>
        <p:txBody>
          <a:bodyPr wrap="square" rtlCol="0">
            <a:spAutoFit/>
          </a:bodyPr>
          <a:lstStyle/>
          <a:p>
            <a:pPr algn="ctr"/>
            <a:r>
              <a:rPr lang="pl-PL" dirty="0" smtClean="0"/>
              <a:t>Jeśli N&lt;L to brakujące dane przy wyliczaniu transformaty Fouriera są uzupełniane zerami </a:t>
            </a:r>
            <a:endParaRPr lang="pl-PL" baseline="-25000" dirty="0"/>
          </a:p>
        </p:txBody>
      </p:sp>
      <p:cxnSp>
        <p:nvCxnSpPr>
          <p:cNvPr id="22" name="Łącznik prosty ze strzałką 21"/>
          <p:cNvCxnSpPr/>
          <p:nvPr/>
        </p:nvCxnSpPr>
        <p:spPr>
          <a:xfrm flipV="1">
            <a:off x="7812360" y="3501008"/>
            <a:ext cx="0" cy="108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6804248" y="4593902"/>
            <a:ext cx="2016224" cy="1661993"/>
          </a:xfrm>
          <a:prstGeom prst="rect">
            <a:avLst/>
          </a:prstGeom>
          <a:noFill/>
        </p:spPr>
        <p:txBody>
          <a:bodyPr wrap="square" rtlCol="0">
            <a:spAutoFit/>
          </a:bodyPr>
          <a:lstStyle/>
          <a:p>
            <a:pPr algn="ctr"/>
            <a:r>
              <a:rPr lang="pl-PL" dirty="0" smtClean="0"/>
              <a:t>pasmo analizy: </a:t>
            </a:r>
            <a:r>
              <a:rPr lang="pl-PL" dirty="0" err="1" smtClean="0"/>
              <a:t>f</a:t>
            </a:r>
            <a:r>
              <a:rPr lang="pl-PL" baseline="-25000" dirty="0" err="1" smtClean="0"/>
              <a:t>S</a:t>
            </a:r>
            <a:r>
              <a:rPr lang="pl-PL" dirty="0" smtClean="0"/>
              <a:t>/2</a:t>
            </a:r>
          </a:p>
          <a:p>
            <a:pPr algn="ctr"/>
            <a:endParaRPr lang="pl-PL" dirty="0" smtClean="0"/>
          </a:p>
          <a:p>
            <a:pPr algn="ctr"/>
            <a:r>
              <a:rPr lang="pl-PL" dirty="0" smtClean="0"/>
              <a:t>rozdzielczość </a:t>
            </a:r>
            <a:r>
              <a:rPr lang="pl-PL" dirty="0"/>
              <a:t>częstotliwościowa: </a:t>
            </a:r>
            <a:r>
              <a:rPr lang="el-GR" dirty="0"/>
              <a:t>Δ</a:t>
            </a:r>
            <a:r>
              <a:rPr lang="pl-PL" dirty="0"/>
              <a:t>f=</a:t>
            </a:r>
            <a:r>
              <a:rPr lang="pl-PL" dirty="0" err="1"/>
              <a:t>f</a:t>
            </a:r>
            <a:r>
              <a:rPr lang="pl-PL" baseline="-25000" dirty="0" err="1"/>
              <a:t>S</a:t>
            </a:r>
            <a:r>
              <a:rPr lang="pl-PL" dirty="0"/>
              <a:t>/L</a:t>
            </a:r>
          </a:p>
          <a:p>
            <a:pPr algn="ctr"/>
            <a:endParaRPr lang="pl-PL" baseline="-25000" dirty="0"/>
          </a:p>
        </p:txBody>
      </p:sp>
    </p:spTree>
    <p:extLst>
      <p:ext uri="{BB962C8B-B14F-4D97-AF65-F5344CB8AC3E}">
        <p14:creationId xmlns:p14="http://schemas.microsoft.com/office/powerpoint/2010/main" val="220454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10 s</a:t>
            </a:r>
          </a:p>
          <a:p>
            <a:pPr marL="0" indent="0">
              <a:buNone/>
            </a:pPr>
            <a:r>
              <a:rPr lang="pl-PL" sz="1600" dirty="0" smtClean="0"/>
              <a:t>Częstotliwość próbkowania: 10 </a:t>
            </a:r>
            <a:r>
              <a:rPr lang="pl-PL" sz="1600" dirty="0" err="1" smtClean="0"/>
              <a:t>Hz</a:t>
            </a:r>
            <a:endParaRPr lang="pl-PL" sz="1600" dirty="0" smtClean="0"/>
          </a:p>
          <a:p>
            <a:pPr marL="0" indent="0">
              <a:buNone/>
            </a:pPr>
            <a:r>
              <a:rPr lang="pl-PL" sz="1600" dirty="0" smtClean="0"/>
              <a:t>Rozmiar bufora: 100</a:t>
            </a:r>
          </a:p>
          <a:p>
            <a:pPr marL="0" indent="0">
              <a:buNone/>
            </a:pPr>
            <a:r>
              <a:rPr lang="pl-PL" sz="1600" dirty="0" smtClean="0"/>
              <a:t>Długość transformaty: 100</a:t>
            </a:r>
          </a:p>
          <a:p>
            <a:pPr marL="0" indent="0">
              <a:buNone/>
            </a:pPr>
            <a:r>
              <a:rPr lang="pl-PL" sz="1600" dirty="0" smtClean="0"/>
              <a:t>Rozdzielczość częstotliwościowa: 0.1 </a:t>
            </a:r>
            <a:r>
              <a:rPr lang="pl-PL" sz="1600" dirty="0" err="1" smtClean="0"/>
              <a:t>Hz</a:t>
            </a:r>
            <a:endParaRPr lang="pl-PL" sz="1600" dirty="0" smtClean="0"/>
          </a:p>
          <a:p>
            <a:r>
              <a:rPr lang="pl-PL" sz="1600" i="1" dirty="0" smtClean="0"/>
              <a:t>Rozmiar bufora jest równy długości transformaty</a:t>
            </a:r>
            <a:endParaRPr lang="pl-PL" sz="1600" i="1" dirty="0"/>
          </a:p>
          <a:p>
            <a:r>
              <a:rPr lang="pl-PL" sz="1600" i="1" dirty="0" smtClean="0"/>
              <a:t>Częstotliwość mierzonego sygnału jest całkowitą wielokrotnością rozdzielczości częstotliwościowej</a:t>
            </a:r>
            <a:endParaRPr lang="pl-PL" sz="1600" i="1"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17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5 s</a:t>
            </a:r>
          </a:p>
          <a:p>
            <a:pPr marL="0" indent="0">
              <a:buNone/>
            </a:pPr>
            <a:r>
              <a:rPr lang="pl-PL" sz="1600" dirty="0" smtClean="0"/>
              <a:t>Częstotliwość próbkowania: 20 </a:t>
            </a:r>
            <a:r>
              <a:rPr lang="pl-PL" sz="1600" dirty="0" err="1" smtClean="0"/>
              <a:t>Hz</a:t>
            </a:r>
            <a:endParaRPr lang="pl-PL" sz="1600" dirty="0" smtClean="0"/>
          </a:p>
          <a:p>
            <a:pPr marL="0" indent="0">
              <a:buNone/>
            </a:pPr>
            <a:r>
              <a:rPr lang="pl-PL" sz="1600" dirty="0" smtClean="0"/>
              <a:t>Rozmiar bufora: 100</a:t>
            </a:r>
          </a:p>
          <a:p>
            <a:pPr marL="0" indent="0">
              <a:buNone/>
            </a:pPr>
            <a:r>
              <a:rPr lang="pl-PL" sz="1600" dirty="0" smtClean="0"/>
              <a:t>Długość transformaty: 100</a:t>
            </a:r>
          </a:p>
          <a:p>
            <a:pPr marL="0" indent="0">
              <a:buNone/>
            </a:pPr>
            <a:r>
              <a:rPr lang="pl-PL" sz="1600" dirty="0" smtClean="0"/>
              <a:t>Rozdzielczość częstotliwościowa: 0.2 </a:t>
            </a:r>
            <a:r>
              <a:rPr lang="pl-PL" sz="1600" dirty="0" err="1" smtClean="0"/>
              <a:t>Hz</a:t>
            </a:r>
            <a:endParaRPr lang="pl-PL" sz="1600" dirty="0" smtClean="0"/>
          </a:p>
          <a:p>
            <a:r>
              <a:rPr lang="pl-PL" sz="1600" i="1" dirty="0" smtClean="0"/>
              <a:t>Rozmiar bufora jest równy długości transformaty</a:t>
            </a:r>
            <a:endParaRPr lang="pl-PL" sz="1600" i="1" dirty="0"/>
          </a:p>
          <a:p>
            <a:r>
              <a:rPr lang="pl-PL" sz="1600" i="1" dirty="0" smtClean="0"/>
              <a:t>Częstotliwość mierzonego sygnału jest całkowitą wielokrotnością rozdzielczości częstotliwościowej</a:t>
            </a:r>
            <a:endParaRPr lang="pl-PL" sz="1600" i="1" dirty="0"/>
          </a:p>
        </p:txBody>
      </p:sp>
      <p:sp>
        <p:nvSpPr>
          <p:cNvPr id="6" name="Symbol zastępczy zawartości 7"/>
          <p:cNvSpPr txBox="1">
            <a:spLocks/>
          </p:cNvSpPr>
          <p:nvPr/>
        </p:nvSpPr>
        <p:spPr>
          <a:xfrm>
            <a:off x="3779911" y="5733257"/>
            <a:ext cx="532447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l-PL" sz="1600" dirty="0" smtClean="0"/>
              <a:t>Pasmo analizy zostało zwiększone, ale zmalała rozdzielczość częstotliwościowa</a:t>
            </a:r>
            <a:endParaRPr lang="pl-PL" sz="1600" i="1" dirty="0"/>
          </a:p>
        </p:txBody>
      </p:sp>
      <p:sp>
        <p:nvSpPr>
          <p:cNvPr id="7"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a:solidFill>
                  <a:srgbClr val="FF0000"/>
                </a:solidFill>
              </a:rPr>
              <a:t>z</a:t>
            </a:r>
            <a:r>
              <a:rPr lang="pl-PL" sz="1600" i="1" dirty="0" smtClean="0">
                <a:solidFill>
                  <a:srgbClr val="FF0000"/>
                </a:solidFill>
              </a:rPr>
              <a:t>większenie pasma analizy częstotliwościowej</a:t>
            </a:r>
            <a:endParaRPr lang="pl-PL" sz="1600" i="1" dirty="0">
              <a:solidFill>
                <a:srgbClr val="FF0000"/>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96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8.33s</a:t>
            </a:r>
          </a:p>
          <a:p>
            <a:pPr marL="0" indent="0">
              <a:buNone/>
            </a:pPr>
            <a:r>
              <a:rPr lang="pl-PL" sz="1600" dirty="0" smtClean="0"/>
              <a:t>Częstotliwość próbkowania: 12 </a:t>
            </a:r>
            <a:r>
              <a:rPr lang="pl-PL" sz="1600" dirty="0" err="1" smtClean="0"/>
              <a:t>Hz</a:t>
            </a:r>
            <a:endParaRPr lang="pl-PL" sz="1600" dirty="0" smtClean="0"/>
          </a:p>
          <a:p>
            <a:pPr marL="0" indent="0">
              <a:buNone/>
            </a:pPr>
            <a:r>
              <a:rPr lang="pl-PL" sz="1600" dirty="0" smtClean="0"/>
              <a:t>Rozmiar bufora: 100</a:t>
            </a:r>
          </a:p>
          <a:p>
            <a:pPr marL="0" indent="0">
              <a:buNone/>
            </a:pPr>
            <a:r>
              <a:rPr lang="pl-PL" sz="1600" dirty="0" smtClean="0"/>
              <a:t>Długość transformaty: 100</a:t>
            </a:r>
          </a:p>
          <a:p>
            <a:pPr marL="0" indent="0">
              <a:buNone/>
            </a:pPr>
            <a:r>
              <a:rPr lang="pl-PL" sz="1600" dirty="0" smtClean="0"/>
              <a:t>Rozdzielczość częstotliwościowa: 0.12 </a:t>
            </a:r>
            <a:r>
              <a:rPr lang="pl-PL" sz="1600" dirty="0" err="1" smtClean="0"/>
              <a:t>Hz</a:t>
            </a:r>
            <a:endParaRPr lang="pl-PL" sz="1600" dirty="0" smtClean="0"/>
          </a:p>
          <a:p>
            <a:r>
              <a:rPr lang="pl-PL" sz="1600" i="1" dirty="0" smtClean="0"/>
              <a:t>Rozmiar bufora jest równy długości transformaty</a:t>
            </a:r>
            <a:endParaRPr lang="pl-PL" sz="1600" i="1" dirty="0"/>
          </a:p>
          <a:p>
            <a:r>
              <a:rPr lang="pl-PL" sz="1600" i="1" dirty="0" smtClean="0"/>
              <a:t>Częstotliwość mierzonego sygnału nie jest całkowitą wielokrotnością rozdzielczości częstotliwościowej –możliwe jest reprezentowanie jedynie częstotliwości o wartościach: 0, 0.12, 0.24, …, 0.96, 1.08, … -</a:t>
            </a:r>
            <a:endParaRPr lang="pl-PL" sz="1600" i="1" dirty="0"/>
          </a:p>
        </p:txBody>
      </p:sp>
      <p:sp>
        <p:nvSpPr>
          <p:cNvPr id="6" name="Symbol zastępczy zawartości 7"/>
          <p:cNvSpPr txBox="1">
            <a:spLocks/>
          </p:cNvSpPr>
          <p:nvPr/>
        </p:nvSpPr>
        <p:spPr>
          <a:xfrm>
            <a:off x="3779911" y="5733257"/>
            <a:ext cx="532447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l-PL" sz="1600" dirty="0" smtClean="0"/>
              <a:t>Zjawisko „przecieku” widma: w widmie nie ma prążka odpowiadającego częstotliwości sygnału 1 </a:t>
            </a:r>
            <a:r>
              <a:rPr lang="pl-PL" sz="1600" dirty="0" err="1" smtClean="0"/>
              <a:t>Hz</a:t>
            </a:r>
            <a:r>
              <a:rPr lang="pl-PL" sz="1600" dirty="0" smtClean="0"/>
              <a:t>, zatem energia sygnału  „</a:t>
            </a:r>
            <a:r>
              <a:rPr lang="pl-PL" sz="1600" dirty="0"/>
              <a:t>przecieka” </a:t>
            </a:r>
            <a:r>
              <a:rPr lang="pl-PL" sz="1600" dirty="0" smtClean="0"/>
              <a:t>do </a:t>
            </a:r>
            <a:r>
              <a:rPr lang="pl-PL" sz="1600" dirty="0"/>
              <a:t>innych </a:t>
            </a:r>
            <a:r>
              <a:rPr lang="pl-PL" sz="1600" dirty="0" smtClean="0"/>
              <a:t>prążków – najwięcej do najbliższych 1 </a:t>
            </a:r>
            <a:r>
              <a:rPr lang="pl-PL" sz="1600" dirty="0" err="1" smtClean="0"/>
              <a:t>Hz</a:t>
            </a:r>
            <a:r>
              <a:rPr lang="pl-PL" sz="1600" dirty="0" smtClean="0"/>
              <a:t>, najmniej do najdalszych </a:t>
            </a:r>
            <a:endParaRPr lang="pl-PL" sz="1600" dirty="0"/>
          </a:p>
        </p:txBody>
      </p:sp>
      <p:sp>
        <p:nvSpPr>
          <p:cNvPr id="7" name="Symbol zastępczy zawartości 7"/>
          <p:cNvSpPr txBox="1">
            <a:spLocks/>
          </p:cNvSpPr>
          <p:nvPr/>
        </p:nvSpPr>
        <p:spPr>
          <a:xfrm>
            <a:off x="3932311" y="1124744"/>
            <a:ext cx="352000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smtClean="0">
                <a:solidFill>
                  <a:srgbClr val="FF0000"/>
                </a:solidFill>
              </a:rPr>
              <a:t>„przeciek” widma</a:t>
            </a:r>
            <a:endParaRPr lang="pl-PL" sz="1600" i="1" dirty="0">
              <a:solidFill>
                <a:srgbClr val="FF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486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smtClean="0"/>
          </a:p>
          <a:p>
            <a:pPr marL="0" indent="0">
              <a:buNone/>
            </a:pPr>
            <a:r>
              <a:rPr lang="pl-PL" sz="1600" b="1" dirty="0" smtClean="0"/>
              <a:t>Parametry analizy:</a:t>
            </a:r>
          </a:p>
          <a:p>
            <a:pPr marL="0" indent="0">
              <a:buNone/>
            </a:pPr>
            <a:r>
              <a:rPr lang="pl-PL" sz="1600" dirty="0" smtClean="0"/>
              <a:t>Czas pomiaru: 10 s</a:t>
            </a:r>
          </a:p>
          <a:p>
            <a:pPr marL="0" indent="0">
              <a:buNone/>
            </a:pPr>
            <a:r>
              <a:rPr lang="pl-PL" sz="1600" dirty="0" smtClean="0"/>
              <a:t>Częstotliwość próbkowania: 10 </a:t>
            </a:r>
            <a:r>
              <a:rPr lang="pl-PL" sz="1600" dirty="0" err="1" smtClean="0"/>
              <a:t>Hz</a:t>
            </a:r>
            <a:endParaRPr lang="pl-PL" sz="1600" dirty="0" smtClean="0"/>
          </a:p>
          <a:p>
            <a:pPr marL="0" indent="0">
              <a:buNone/>
            </a:pPr>
            <a:r>
              <a:rPr lang="pl-PL" sz="1600" dirty="0" smtClean="0"/>
              <a:t>Rozmiar bufora: 90</a:t>
            </a:r>
          </a:p>
          <a:p>
            <a:pPr marL="0" indent="0">
              <a:buNone/>
            </a:pPr>
            <a:r>
              <a:rPr lang="pl-PL" sz="1600" dirty="0" smtClean="0"/>
              <a:t>Długość transformaty: 100</a:t>
            </a:r>
          </a:p>
          <a:p>
            <a:pPr marL="0" indent="0">
              <a:buNone/>
            </a:pPr>
            <a:r>
              <a:rPr lang="pl-PL" sz="1600" dirty="0"/>
              <a:t>Rozdzielczość częstotliwościowa: 0.1 </a:t>
            </a:r>
            <a:r>
              <a:rPr lang="pl-PL" sz="1600" dirty="0" err="1" smtClean="0"/>
              <a:t>Hz</a:t>
            </a:r>
            <a:endParaRPr lang="pl-PL" sz="1600" dirty="0" smtClean="0"/>
          </a:p>
          <a:p>
            <a:r>
              <a:rPr lang="pl-PL" sz="1600" i="1" dirty="0" smtClean="0"/>
              <a:t>Rozmiar </a:t>
            </a:r>
            <a:r>
              <a:rPr lang="pl-PL" sz="1600" i="1" dirty="0"/>
              <a:t>bufora jest mniejszy od długości transformaty – brakujące dane (10 próbek) są uzupełniane </a:t>
            </a:r>
            <a:r>
              <a:rPr lang="pl-PL" sz="1600" i="1" dirty="0" smtClean="0"/>
              <a:t>zerami</a:t>
            </a:r>
            <a:endParaRPr lang="pl-PL" sz="1600" i="1" dirty="0"/>
          </a:p>
          <a:p>
            <a:r>
              <a:rPr lang="pl-PL" sz="1600" i="1" dirty="0"/>
              <a:t>Częstotliwość mierzonego sygnału jest całkowitą wielokrotnością rozdzielczości częstotliwościowej</a:t>
            </a:r>
          </a:p>
          <a:p>
            <a:pPr marL="0" indent="0">
              <a:buNone/>
            </a:pPr>
            <a:endParaRPr lang="pl-PL" sz="1600" dirty="0" smtClean="0"/>
          </a:p>
          <a:p>
            <a:pPr marL="0" indent="0">
              <a:buNone/>
            </a:pPr>
            <a:endParaRPr lang="pl-PL" sz="1600" dirty="0"/>
          </a:p>
        </p:txBody>
      </p:sp>
      <p:sp>
        <p:nvSpPr>
          <p:cNvPr id="6" name="Symbol zastępczy zawartości 7"/>
          <p:cNvSpPr txBox="1">
            <a:spLocks/>
          </p:cNvSpPr>
          <p:nvPr/>
        </p:nvSpPr>
        <p:spPr>
          <a:xfrm>
            <a:off x="3779911" y="5733257"/>
            <a:ext cx="532447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l-PL" sz="1600" dirty="0" smtClean="0"/>
              <a:t>Uzupełnienie brakujących danych z bufora przez zera powoduje, że analizowany sygnał nie jest </a:t>
            </a:r>
            <a:r>
              <a:rPr lang="pl-PL" sz="1600" dirty="0" err="1" smtClean="0"/>
              <a:t>monoharmoniczny</a:t>
            </a:r>
            <a:endParaRPr lang="pl-PL" sz="1600" i="1" dirty="0"/>
          </a:p>
        </p:txBody>
      </p:sp>
      <p:sp>
        <p:nvSpPr>
          <p:cNvPr id="7" name="Symbol zastępczy zawartości 7"/>
          <p:cNvSpPr txBox="1">
            <a:spLocks/>
          </p:cNvSpPr>
          <p:nvPr/>
        </p:nvSpPr>
        <p:spPr>
          <a:xfrm>
            <a:off x="3932311" y="1124744"/>
            <a:ext cx="352000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smtClean="0">
                <a:solidFill>
                  <a:srgbClr val="FF0000"/>
                </a:solidFill>
              </a:rPr>
              <a:t>niepełny bufor danych</a:t>
            </a:r>
            <a:endParaRPr lang="pl-PL" sz="1600" i="1" dirty="0">
              <a:solidFill>
                <a:srgbClr val="FF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688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20 s</a:t>
            </a:r>
          </a:p>
          <a:p>
            <a:pPr marL="0" indent="0">
              <a:buNone/>
            </a:pPr>
            <a:r>
              <a:rPr lang="pl-PL" sz="1600" dirty="0" smtClean="0"/>
              <a:t>Częstotliwość próbkowania: 10 </a:t>
            </a:r>
            <a:r>
              <a:rPr lang="pl-PL" sz="1600" dirty="0" err="1" smtClean="0"/>
              <a:t>Hz</a:t>
            </a:r>
            <a:endParaRPr lang="pl-PL" sz="1600" dirty="0" smtClean="0"/>
          </a:p>
          <a:p>
            <a:pPr marL="0" indent="0">
              <a:buNone/>
            </a:pPr>
            <a:r>
              <a:rPr lang="pl-PL" sz="1600" dirty="0" smtClean="0"/>
              <a:t>Rozmiar bufora: 200</a:t>
            </a:r>
          </a:p>
          <a:p>
            <a:pPr marL="0" indent="0">
              <a:buNone/>
            </a:pPr>
            <a:r>
              <a:rPr lang="pl-PL" sz="1600" dirty="0" smtClean="0"/>
              <a:t>Długość transformaty: 200</a:t>
            </a:r>
          </a:p>
          <a:p>
            <a:pPr marL="0" indent="0">
              <a:buNone/>
            </a:pPr>
            <a:r>
              <a:rPr lang="pl-PL" sz="1600" dirty="0"/>
              <a:t>Rozdzielczość częstotliwościowa: </a:t>
            </a:r>
            <a:r>
              <a:rPr lang="pl-PL" sz="1600" dirty="0" smtClean="0"/>
              <a:t>0.05 </a:t>
            </a:r>
            <a:r>
              <a:rPr lang="pl-PL" sz="1600" dirty="0" err="1"/>
              <a:t>Hz</a:t>
            </a:r>
            <a:endParaRPr lang="pl-PL" sz="1600" dirty="0"/>
          </a:p>
          <a:p>
            <a:r>
              <a:rPr lang="pl-PL" sz="1600" i="1" dirty="0" smtClean="0"/>
              <a:t>Rozmiar bufora jest równy długości transformaty</a:t>
            </a:r>
          </a:p>
          <a:p>
            <a:r>
              <a:rPr lang="pl-PL" sz="1600" i="1" dirty="0" smtClean="0"/>
              <a:t>Wzrasta rozdzielczość częstotliwościowa</a:t>
            </a:r>
          </a:p>
          <a:p>
            <a:r>
              <a:rPr lang="pl-PL" sz="1600" i="1" dirty="0"/>
              <a:t>Częstotliwość mierzonego sygnału jest całkowitą wielokrotnością rozdzielczości częstotliwościowej</a:t>
            </a:r>
          </a:p>
          <a:p>
            <a:endParaRPr lang="pl-PL" sz="1600" i="1" dirty="0"/>
          </a:p>
        </p:txBody>
      </p:sp>
      <p:sp>
        <p:nvSpPr>
          <p:cNvPr id="6" name="Symbol zastępczy zawartości 7"/>
          <p:cNvSpPr txBox="1">
            <a:spLocks/>
          </p:cNvSpPr>
          <p:nvPr/>
        </p:nvSpPr>
        <p:spPr>
          <a:xfrm>
            <a:off x="3779911" y="5733257"/>
            <a:ext cx="532447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l-PL" sz="1600" dirty="0" smtClean="0"/>
              <a:t>Wzrosła rozdzielczość częstotliwościowa</a:t>
            </a:r>
            <a:endParaRPr lang="pl-PL" sz="1600" i="1" dirty="0"/>
          </a:p>
        </p:txBody>
      </p:sp>
      <p:sp>
        <p:nvSpPr>
          <p:cNvPr id="7" name="Symbol zastępczy zawartości 7"/>
          <p:cNvSpPr txBox="1">
            <a:spLocks/>
          </p:cNvSpPr>
          <p:nvPr/>
        </p:nvSpPr>
        <p:spPr>
          <a:xfrm>
            <a:off x="3932311" y="1124744"/>
            <a:ext cx="352000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smtClean="0">
                <a:solidFill>
                  <a:srgbClr val="FF0000"/>
                </a:solidFill>
              </a:rPr>
              <a:t>zwiększenie długości transformaty</a:t>
            </a:r>
            <a:endParaRPr lang="pl-PL" sz="1600" i="1" dirty="0">
              <a:solidFill>
                <a:srgbClr val="FF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173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10 s</a:t>
            </a:r>
          </a:p>
          <a:p>
            <a:pPr marL="0" indent="0">
              <a:buNone/>
            </a:pPr>
            <a:r>
              <a:rPr lang="pl-PL" sz="1600" dirty="0" smtClean="0"/>
              <a:t>Częstotliwość próbkowania: 10 </a:t>
            </a:r>
            <a:r>
              <a:rPr lang="pl-PL" sz="1600" dirty="0" err="1" smtClean="0"/>
              <a:t>Hz</a:t>
            </a:r>
            <a:endParaRPr lang="pl-PL" sz="1600" dirty="0" smtClean="0"/>
          </a:p>
          <a:p>
            <a:pPr marL="0" indent="0">
              <a:buNone/>
            </a:pPr>
            <a:r>
              <a:rPr lang="pl-PL" sz="1600" dirty="0" smtClean="0"/>
              <a:t>Rozmiar bufora: 100</a:t>
            </a:r>
          </a:p>
          <a:p>
            <a:pPr marL="0" indent="0">
              <a:buNone/>
            </a:pPr>
            <a:r>
              <a:rPr lang="pl-PL" sz="1600" dirty="0" smtClean="0"/>
              <a:t>Długość transformaty: 200</a:t>
            </a:r>
          </a:p>
          <a:p>
            <a:pPr marL="0" indent="0">
              <a:buNone/>
            </a:pPr>
            <a:r>
              <a:rPr lang="pl-PL" sz="1600" dirty="0"/>
              <a:t>Rozdzielczość częstotliwościowa: </a:t>
            </a:r>
            <a:r>
              <a:rPr lang="pl-PL" sz="1600" dirty="0" smtClean="0"/>
              <a:t>0.05 </a:t>
            </a:r>
            <a:r>
              <a:rPr lang="pl-PL" sz="1600" dirty="0" err="1"/>
              <a:t>Hz</a:t>
            </a:r>
            <a:endParaRPr lang="pl-PL" sz="1600" dirty="0"/>
          </a:p>
          <a:p>
            <a:r>
              <a:rPr lang="pl-PL" sz="1600" i="1" dirty="0" smtClean="0"/>
              <a:t>Rozmiar bufora jest mniejszy od długości transformaty – brakujące dane (100 próbek) są uzupełniane zerami</a:t>
            </a:r>
          </a:p>
          <a:p>
            <a:r>
              <a:rPr lang="pl-PL" sz="1600" i="1" dirty="0" smtClean="0"/>
              <a:t>Wzrasta rozdzielczość częstotliwościowa</a:t>
            </a:r>
          </a:p>
          <a:p>
            <a:r>
              <a:rPr lang="pl-PL" sz="1600" i="1" dirty="0"/>
              <a:t>Częstotliwość mierzonego sygnału jest całkowitą wielokrotnością rozdzielczości częstotliwościowej</a:t>
            </a:r>
          </a:p>
          <a:p>
            <a:endParaRPr lang="pl-PL" sz="1600" i="1" dirty="0"/>
          </a:p>
        </p:txBody>
      </p:sp>
      <p:sp>
        <p:nvSpPr>
          <p:cNvPr id="6" name="Symbol zastępczy zawartości 7"/>
          <p:cNvSpPr txBox="1">
            <a:spLocks/>
          </p:cNvSpPr>
          <p:nvPr/>
        </p:nvSpPr>
        <p:spPr>
          <a:xfrm>
            <a:off x="3779911" y="5733257"/>
            <a:ext cx="5324475"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l-PL" sz="1600" dirty="0" smtClean="0"/>
              <a:t>Wzrosła rozdzielczość częstotliwościowa, ale uzupełnienie </a:t>
            </a:r>
            <a:r>
              <a:rPr lang="pl-PL" sz="1600" dirty="0"/>
              <a:t>brakujących danych z bufora przez zera powoduje, że analizowany sygnał nie jest </a:t>
            </a:r>
            <a:r>
              <a:rPr lang="pl-PL" sz="1600" dirty="0" err="1"/>
              <a:t>monoharmoniczny</a:t>
            </a:r>
            <a:endParaRPr lang="pl-PL" sz="1600" i="1" dirty="0"/>
          </a:p>
        </p:txBody>
      </p:sp>
      <p:sp>
        <p:nvSpPr>
          <p:cNvPr id="7" name="Symbol zastępczy zawartości 7"/>
          <p:cNvSpPr txBox="1">
            <a:spLocks/>
          </p:cNvSpPr>
          <p:nvPr/>
        </p:nvSpPr>
        <p:spPr>
          <a:xfrm>
            <a:off x="3932311" y="1124744"/>
            <a:ext cx="352000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smtClean="0">
                <a:solidFill>
                  <a:srgbClr val="FF0000"/>
                </a:solidFill>
              </a:rPr>
              <a:t>zwiększenie długości transformaty</a:t>
            </a:r>
            <a:endParaRPr lang="pl-PL" sz="1600" i="1" dirty="0">
              <a:solidFill>
                <a:srgbClr val="FF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21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1 s</a:t>
            </a:r>
          </a:p>
          <a:p>
            <a:pPr marL="0" indent="0">
              <a:buNone/>
            </a:pPr>
            <a:r>
              <a:rPr lang="pl-PL" sz="1600" dirty="0" smtClean="0"/>
              <a:t>Częstotliwość próbkowania: 10 </a:t>
            </a:r>
            <a:r>
              <a:rPr lang="pl-PL" sz="1600" dirty="0" err="1" smtClean="0"/>
              <a:t>Hz</a:t>
            </a:r>
            <a:endParaRPr lang="pl-PL" sz="1600" dirty="0" smtClean="0"/>
          </a:p>
          <a:p>
            <a:pPr marL="0" indent="0">
              <a:buNone/>
            </a:pPr>
            <a:r>
              <a:rPr lang="pl-PL" sz="1600" dirty="0" smtClean="0"/>
              <a:t>Rozmiar bufora: 10</a:t>
            </a:r>
          </a:p>
          <a:p>
            <a:pPr marL="0" indent="0">
              <a:buNone/>
            </a:pPr>
            <a:r>
              <a:rPr lang="pl-PL" sz="1600" dirty="0" smtClean="0"/>
              <a:t>Długość transformaty: 10</a:t>
            </a:r>
          </a:p>
          <a:p>
            <a:pPr marL="0" indent="0">
              <a:buNone/>
            </a:pPr>
            <a:r>
              <a:rPr lang="pl-PL" sz="1600" dirty="0" smtClean="0"/>
              <a:t>Rozdzielczość częstotliwościowa: 1 </a:t>
            </a:r>
            <a:r>
              <a:rPr lang="pl-PL" sz="1600" dirty="0" err="1" smtClean="0"/>
              <a:t>Hz</a:t>
            </a:r>
            <a:endParaRPr lang="pl-PL" sz="1600" dirty="0" smtClean="0"/>
          </a:p>
          <a:p>
            <a:r>
              <a:rPr lang="pl-PL" sz="1600" i="1" dirty="0" smtClean="0"/>
              <a:t>Pasmo </a:t>
            </a:r>
            <a:r>
              <a:rPr lang="pl-PL" sz="1600" i="1" dirty="0"/>
              <a:t>analizy </a:t>
            </a:r>
            <a:r>
              <a:rPr lang="pl-PL" sz="1600" i="1" dirty="0" smtClean="0"/>
              <a:t>5 </a:t>
            </a:r>
            <a:r>
              <a:rPr lang="pl-PL" sz="1600" i="1" dirty="0" err="1" smtClean="0"/>
              <a:t>Hz</a:t>
            </a:r>
            <a:r>
              <a:rPr lang="pl-PL" sz="1600" i="1" dirty="0" smtClean="0"/>
              <a:t>  - nie występuje </a:t>
            </a:r>
            <a:r>
              <a:rPr lang="pl-PL" sz="1600" i="1" dirty="0" err="1" smtClean="0"/>
              <a:t>aliasing</a:t>
            </a:r>
            <a:endParaRPr lang="pl-PL" sz="1600" i="1" dirty="0"/>
          </a:p>
        </p:txBody>
      </p:sp>
      <p:sp>
        <p:nvSpPr>
          <p:cNvPr id="5"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err="1" smtClean="0">
                <a:solidFill>
                  <a:srgbClr val="FF0000"/>
                </a:solidFill>
              </a:rPr>
              <a:t>aliasing</a:t>
            </a:r>
            <a:endParaRPr lang="pl-PL" sz="1600" i="1" dirty="0">
              <a:solidFill>
                <a:srgbClr val="FF0000"/>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1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Agenda</a:t>
            </a:r>
            <a:endParaRPr lang="pl-PL" dirty="0"/>
          </a:p>
        </p:txBody>
      </p:sp>
      <p:sp>
        <p:nvSpPr>
          <p:cNvPr id="3" name="Symbol zastępczy zawartości 2"/>
          <p:cNvSpPr>
            <a:spLocks noGrp="1"/>
          </p:cNvSpPr>
          <p:nvPr>
            <p:ph idx="1"/>
          </p:nvPr>
        </p:nvSpPr>
        <p:spPr/>
        <p:txBody>
          <a:bodyPr>
            <a:normAutofit/>
          </a:bodyPr>
          <a:lstStyle/>
          <a:p>
            <a:pPr marL="514350" indent="-514350">
              <a:buFont typeface="Arial" pitchFamily="34" charset="0"/>
              <a:buAutoNum type="arabicPeriod"/>
            </a:pPr>
            <a:r>
              <a:rPr lang="pl-PL" sz="1800" dirty="0"/>
              <a:t>Metody przetwarzania i analizy sygnałów w diagnostyce</a:t>
            </a:r>
          </a:p>
          <a:p>
            <a:pPr marL="914400" lvl="1" indent="-514350">
              <a:buFont typeface="Arial" pitchFamily="34" charset="0"/>
              <a:buAutoNum type="arabicPeriod"/>
            </a:pPr>
            <a:r>
              <a:rPr lang="pl-PL" sz="1400" dirty="0"/>
              <a:t>Rodzaje sygnałów</a:t>
            </a:r>
          </a:p>
          <a:p>
            <a:pPr marL="914400" lvl="1" indent="-514350">
              <a:buFont typeface="Arial" pitchFamily="34" charset="0"/>
              <a:buAutoNum type="arabicPeriod"/>
            </a:pPr>
            <a:r>
              <a:rPr lang="pl-PL" sz="1400" dirty="0"/>
              <a:t>Analiza sygnałów w dziedzinie czasu</a:t>
            </a:r>
            <a:r>
              <a:rPr lang="pl-PL" sz="1400" dirty="0" smtClean="0"/>
              <a:t>.</a:t>
            </a:r>
            <a:endParaRPr lang="pl-PL" sz="1400" dirty="0"/>
          </a:p>
          <a:p>
            <a:pPr marL="914400" lvl="1" indent="-514350">
              <a:buFont typeface="Arial" pitchFamily="34" charset="0"/>
              <a:buAutoNum type="arabicPeriod"/>
            </a:pPr>
            <a:r>
              <a:rPr lang="pl-PL" sz="1400" dirty="0"/>
              <a:t>Miary </a:t>
            </a:r>
            <a:r>
              <a:rPr lang="pl-PL" sz="1400" dirty="0" smtClean="0"/>
              <a:t>sygnałów.</a:t>
            </a:r>
            <a:endParaRPr lang="pl-PL" sz="1400" dirty="0"/>
          </a:p>
          <a:p>
            <a:pPr marL="514350" indent="-514350">
              <a:buFont typeface="Arial" pitchFamily="34" charset="0"/>
              <a:buAutoNum type="arabicPeriod"/>
            </a:pPr>
            <a:r>
              <a:rPr lang="pl-PL" sz="1800" dirty="0"/>
              <a:t>Zastosowanie transformaty Fouriera.</a:t>
            </a:r>
          </a:p>
          <a:p>
            <a:pPr marL="514350" indent="-514350">
              <a:buAutoNum type="arabicPeriod"/>
            </a:pPr>
            <a:r>
              <a:rPr lang="pl-PL" sz="1800" dirty="0" smtClean="0"/>
              <a:t>Analiza częstotliwościowa.</a:t>
            </a:r>
          </a:p>
          <a:p>
            <a:pPr marL="514350" indent="-514350">
              <a:buFont typeface="Arial" pitchFamily="34" charset="0"/>
              <a:buAutoNum type="arabicPeriod"/>
            </a:pPr>
            <a:r>
              <a:rPr lang="pl-PL" sz="1800" dirty="0"/>
              <a:t>Spektrogramy.</a:t>
            </a:r>
          </a:p>
          <a:p>
            <a:pPr marL="0" indent="0">
              <a:buNone/>
            </a:pPr>
            <a:endParaRPr lang="pl-PL" sz="1800" dirty="0"/>
          </a:p>
        </p:txBody>
      </p:sp>
    </p:spTree>
    <p:extLst>
      <p:ext uri="{BB962C8B-B14F-4D97-AF65-F5344CB8AC3E}">
        <p14:creationId xmlns:p14="http://schemas.microsoft.com/office/powerpoint/2010/main" val="2120482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2 s</a:t>
            </a:r>
          </a:p>
          <a:p>
            <a:pPr marL="0" indent="0">
              <a:buNone/>
            </a:pPr>
            <a:r>
              <a:rPr lang="pl-PL" sz="1600" dirty="0" smtClean="0"/>
              <a:t>Częstotliwość próbkowania: 5Hz</a:t>
            </a:r>
          </a:p>
          <a:p>
            <a:pPr marL="0" indent="0">
              <a:buNone/>
            </a:pPr>
            <a:r>
              <a:rPr lang="pl-PL" sz="1600" dirty="0" smtClean="0"/>
              <a:t>Rozmiar bufora: 10</a:t>
            </a:r>
          </a:p>
          <a:p>
            <a:pPr marL="0" indent="0">
              <a:buNone/>
            </a:pPr>
            <a:r>
              <a:rPr lang="pl-PL" sz="1600" dirty="0" smtClean="0"/>
              <a:t>Długość transformaty: 10</a:t>
            </a:r>
          </a:p>
          <a:p>
            <a:pPr marL="0" indent="0">
              <a:buNone/>
            </a:pPr>
            <a:r>
              <a:rPr lang="pl-PL" sz="1600" dirty="0" smtClean="0"/>
              <a:t>Rozdzielczość częstotliwościowa: 0.5 </a:t>
            </a:r>
            <a:r>
              <a:rPr lang="pl-PL" sz="1600" dirty="0" err="1" smtClean="0"/>
              <a:t>Hz</a:t>
            </a:r>
            <a:endParaRPr lang="pl-PL" sz="1600" dirty="0" smtClean="0"/>
          </a:p>
          <a:p>
            <a:r>
              <a:rPr lang="pl-PL" sz="1600" i="1" dirty="0" smtClean="0"/>
              <a:t>Pasmo analizy 2.5 </a:t>
            </a:r>
            <a:r>
              <a:rPr lang="pl-PL" sz="1600" i="1" dirty="0" err="1" smtClean="0"/>
              <a:t>Hz</a:t>
            </a:r>
            <a:r>
              <a:rPr lang="pl-PL" sz="1600" i="1" dirty="0" smtClean="0"/>
              <a:t> - nie występuje </a:t>
            </a:r>
            <a:r>
              <a:rPr lang="pl-PL" sz="1600" i="1" dirty="0" err="1" smtClean="0"/>
              <a:t>aliasing</a:t>
            </a:r>
            <a:endParaRPr lang="pl-PL" sz="1600" i="1" dirty="0"/>
          </a:p>
        </p:txBody>
      </p:sp>
      <p:sp>
        <p:nvSpPr>
          <p:cNvPr id="5"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err="1" smtClean="0">
                <a:solidFill>
                  <a:srgbClr val="FF0000"/>
                </a:solidFill>
              </a:rPr>
              <a:t>aliasing</a:t>
            </a:r>
            <a:endParaRPr lang="pl-PL" sz="1600" i="1"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5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4 s</a:t>
            </a:r>
          </a:p>
          <a:p>
            <a:pPr marL="0" indent="0">
              <a:buNone/>
            </a:pPr>
            <a:r>
              <a:rPr lang="pl-PL" sz="1600" dirty="0" smtClean="0"/>
              <a:t>Częstotliwość próbkowania: 2.5Hz</a:t>
            </a:r>
          </a:p>
          <a:p>
            <a:pPr marL="0" indent="0">
              <a:buNone/>
            </a:pPr>
            <a:r>
              <a:rPr lang="pl-PL" sz="1600" dirty="0" smtClean="0"/>
              <a:t>Rozmiar bufora: 10</a:t>
            </a:r>
          </a:p>
          <a:p>
            <a:pPr marL="0" indent="0">
              <a:buNone/>
            </a:pPr>
            <a:r>
              <a:rPr lang="pl-PL" sz="1600" dirty="0" smtClean="0"/>
              <a:t>Długość transformaty: 10</a:t>
            </a:r>
          </a:p>
          <a:p>
            <a:pPr marL="0" indent="0">
              <a:buNone/>
            </a:pPr>
            <a:r>
              <a:rPr lang="pl-PL" sz="1600" dirty="0" smtClean="0"/>
              <a:t>Rozdzielczość częstotliwościowa: 0.25 </a:t>
            </a:r>
            <a:r>
              <a:rPr lang="pl-PL" sz="1600" dirty="0" err="1" smtClean="0"/>
              <a:t>Hz</a:t>
            </a:r>
            <a:endParaRPr lang="pl-PL" sz="1600" dirty="0" smtClean="0"/>
          </a:p>
          <a:p>
            <a:r>
              <a:rPr lang="pl-PL" sz="1600" i="1" dirty="0" smtClean="0"/>
              <a:t>Pasmo analizy 1.25 </a:t>
            </a:r>
            <a:r>
              <a:rPr lang="pl-PL" sz="1600" i="1" dirty="0" err="1" smtClean="0"/>
              <a:t>Hz</a:t>
            </a:r>
            <a:r>
              <a:rPr lang="pl-PL" sz="1600" i="1" dirty="0" smtClean="0"/>
              <a:t> - nie występuje </a:t>
            </a:r>
            <a:r>
              <a:rPr lang="pl-PL" sz="1600" i="1" dirty="0" err="1" smtClean="0"/>
              <a:t>aliasing</a:t>
            </a:r>
            <a:endParaRPr lang="pl-PL" sz="1600" i="1" dirty="0"/>
          </a:p>
        </p:txBody>
      </p:sp>
      <p:sp>
        <p:nvSpPr>
          <p:cNvPr id="5"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err="1" smtClean="0">
                <a:solidFill>
                  <a:srgbClr val="FF0000"/>
                </a:solidFill>
              </a:rPr>
              <a:t>aliasing</a:t>
            </a:r>
            <a:endParaRPr lang="pl-PL" sz="1600" i="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438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5 s</a:t>
            </a:r>
          </a:p>
          <a:p>
            <a:pPr marL="0" indent="0">
              <a:buNone/>
            </a:pPr>
            <a:r>
              <a:rPr lang="pl-PL" sz="1600" dirty="0" smtClean="0"/>
              <a:t>Częstotliwość próbkowania: 2Hz</a:t>
            </a:r>
          </a:p>
          <a:p>
            <a:pPr marL="0" indent="0">
              <a:buNone/>
            </a:pPr>
            <a:r>
              <a:rPr lang="pl-PL" sz="1600" dirty="0" smtClean="0"/>
              <a:t>Rozmiar bufora: 10</a:t>
            </a:r>
          </a:p>
          <a:p>
            <a:pPr marL="0" indent="0">
              <a:buNone/>
            </a:pPr>
            <a:r>
              <a:rPr lang="pl-PL" sz="1600" dirty="0" smtClean="0"/>
              <a:t>Długość transformaty: 10</a:t>
            </a:r>
          </a:p>
          <a:p>
            <a:pPr marL="0" indent="0">
              <a:buNone/>
            </a:pPr>
            <a:r>
              <a:rPr lang="pl-PL" sz="1600" dirty="0" smtClean="0"/>
              <a:t>Rozdzielczość częstotliwościowa: 0.2 </a:t>
            </a:r>
            <a:r>
              <a:rPr lang="pl-PL" sz="1600" dirty="0" err="1" smtClean="0"/>
              <a:t>Hz</a:t>
            </a:r>
            <a:endParaRPr lang="pl-PL" sz="1600" dirty="0" smtClean="0"/>
          </a:p>
          <a:p>
            <a:r>
              <a:rPr lang="pl-PL" sz="1600" i="1" dirty="0" smtClean="0"/>
              <a:t>Pasmo analizy 1 </a:t>
            </a:r>
            <a:r>
              <a:rPr lang="pl-PL" sz="1600" i="1" dirty="0" err="1" smtClean="0"/>
              <a:t>Hz</a:t>
            </a:r>
            <a:r>
              <a:rPr lang="pl-PL" sz="1600" i="1" dirty="0" smtClean="0"/>
              <a:t> – początek </a:t>
            </a:r>
            <a:r>
              <a:rPr lang="pl-PL" sz="1600" i="1" dirty="0" err="1" smtClean="0"/>
              <a:t>aliasingu</a:t>
            </a:r>
            <a:endParaRPr lang="pl-PL" sz="1600" i="1" dirty="0"/>
          </a:p>
        </p:txBody>
      </p:sp>
      <p:sp>
        <p:nvSpPr>
          <p:cNvPr id="5"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err="1" smtClean="0">
                <a:solidFill>
                  <a:srgbClr val="FF0000"/>
                </a:solidFill>
              </a:rPr>
              <a:t>aliasing</a:t>
            </a:r>
            <a:endParaRPr lang="pl-PL" sz="1600" i="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86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p:sp>
        <p:nvSpPr>
          <p:cNvPr id="8" name="Symbol zastępczy zawartości 7"/>
          <p:cNvSpPr>
            <a:spLocks noGrp="1"/>
          </p:cNvSpPr>
          <p:nvPr>
            <p:ph idx="1"/>
          </p:nvPr>
        </p:nvSpPr>
        <p:spPr>
          <a:xfrm>
            <a:off x="457200" y="1600200"/>
            <a:ext cx="3538736" cy="4525963"/>
          </a:xfrm>
        </p:spPr>
        <p:txBody>
          <a:bodyPr>
            <a:noAutofit/>
          </a:bodyPr>
          <a:lstStyle/>
          <a:p>
            <a:pPr marL="0" indent="0">
              <a:buNone/>
            </a:pPr>
            <a:r>
              <a:rPr lang="pl-PL" sz="1600" dirty="0" smtClean="0"/>
              <a:t>Sygnał </a:t>
            </a:r>
            <a:r>
              <a:rPr lang="pl-PL" sz="1600" dirty="0" err="1" smtClean="0"/>
              <a:t>Asin</a:t>
            </a:r>
            <a:r>
              <a:rPr lang="pl-PL" sz="1600" dirty="0" smtClean="0"/>
              <a:t>(2</a:t>
            </a:r>
            <a:r>
              <a:rPr lang="el-GR" sz="1600" dirty="0" smtClean="0"/>
              <a:t>π</a:t>
            </a:r>
            <a:r>
              <a:rPr lang="pl-PL" sz="1600" dirty="0" err="1" smtClean="0"/>
              <a:t>ft</a:t>
            </a:r>
            <a:r>
              <a:rPr lang="pl-PL" sz="1600" dirty="0" smtClean="0"/>
              <a:t>)</a:t>
            </a:r>
          </a:p>
          <a:p>
            <a:pPr marL="0" indent="0">
              <a:buNone/>
            </a:pPr>
            <a:r>
              <a:rPr lang="pl-PL" sz="1600" dirty="0" smtClean="0"/>
              <a:t>A=1</a:t>
            </a:r>
          </a:p>
          <a:p>
            <a:pPr marL="0" indent="0">
              <a:buNone/>
            </a:pPr>
            <a:r>
              <a:rPr lang="pl-PL" sz="1600" dirty="0" smtClean="0"/>
              <a:t>f=1 </a:t>
            </a:r>
            <a:r>
              <a:rPr lang="pl-PL" sz="1600" dirty="0" err="1" smtClean="0"/>
              <a:t>Hz</a:t>
            </a:r>
            <a:endParaRPr lang="pl-PL" sz="1600" dirty="0"/>
          </a:p>
          <a:p>
            <a:pPr marL="0" indent="0">
              <a:buNone/>
            </a:pPr>
            <a:r>
              <a:rPr lang="pl-PL" sz="1600" b="1" dirty="0" smtClean="0"/>
              <a:t>Parametry analizy:</a:t>
            </a:r>
          </a:p>
          <a:p>
            <a:pPr marL="0" indent="0">
              <a:buNone/>
            </a:pPr>
            <a:r>
              <a:rPr lang="pl-PL" sz="1600" dirty="0" smtClean="0"/>
              <a:t>Czas pomiaru: 13.33 s</a:t>
            </a:r>
          </a:p>
          <a:p>
            <a:pPr marL="0" indent="0">
              <a:buNone/>
            </a:pPr>
            <a:r>
              <a:rPr lang="pl-PL" sz="1600" dirty="0" smtClean="0"/>
              <a:t>Częstotliwość próbkowania: 0.75 </a:t>
            </a:r>
            <a:r>
              <a:rPr lang="pl-PL" sz="1600" dirty="0" err="1" smtClean="0"/>
              <a:t>Hz</a:t>
            </a:r>
            <a:endParaRPr lang="pl-PL" sz="1600" dirty="0" smtClean="0"/>
          </a:p>
          <a:p>
            <a:pPr marL="0" indent="0">
              <a:buNone/>
            </a:pPr>
            <a:r>
              <a:rPr lang="pl-PL" sz="1600" dirty="0" smtClean="0"/>
              <a:t>Rozmiar bufora: 10</a:t>
            </a:r>
          </a:p>
          <a:p>
            <a:pPr marL="0" indent="0">
              <a:buNone/>
            </a:pPr>
            <a:r>
              <a:rPr lang="pl-PL" sz="1600" dirty="0" smtClean="0"/>
              <a:t>Długość transformaty: 10</a:t>
            </a:r>
          </a:p>
          <a:p>
            <a:pPr marL="0" indent="0">
              <a:buNone/>
            </a:pPr>
            <a:r>
              <a:rPr lang="pl-PL" sz="1600" dirty="0" smtClean="0"/>
              <a:t>Rozdzielczość częstotliwościowa</a:t>
            </a:r>
            <a:r>
              <a:rPr lang="pl-PL" sz="1600" dirty="0"/>
              <a:t>: 0.075 </a:t>
            </a:r>
            <a:r>
              <a:rPr lang="pl-PL" sz="1600" dirty="0" err="1" smtClean="0"/>
              <a:t>Hz</a:t>
            </a:r>
            <a:endParaRPr lang="pl-PL" sz="1600" dirty="0" smtClean="0"/>
          </a:p>
          <a:p>
            <a:r>
              <a:rPr lang="pl-PL" sz="1600" i="1" dirty="0" smtClean="0"/>
              <a:t>Zbyt rzadko próbkowany sygnał o częstotliwości 1 </a:t>
            </a:r>
            <a:r>
              <a:rPr lang="pl-PL" sz="1600" i="1" dirty="0" err="1" smtClean="0"/>
              <a:t>Hz</a:t>
            </a:r>
            <a:r>
              <a:rPr lang="pl-PL" sz="1600" i="1" dirty="0" smtClean="0"/>
              <a:t> „udaje” sygnał o niższej częstotliwości 0.25 </a:t>
            </a:r>
            <a:r>
              <a:rPr lang="pl-PL" sz="1600" i="1" dirty="0" err="1" smtClean="0"/>
              <a:t>Hz</a:t>
            </a:r>
            <a:r>
              <a:rPr lang="pl-PL" sz="1600" i="1" dirty="0" smtClean="0"/>
              <a:t> – „wydarzenia” pomiędzy pomiarami nie są widoczne w wynikach analizy (do tego w prezentowanych wynikach dochodzi jeszcze zjawisko „przecieku” widma)</a:t>
            </a:r>
            <a:endParaRPr lang="pl-PL" sz="1600" i="1" dirty="0"/>
          </a:p>
        </p:txBody>
      </p:sp>
      <p:sp>
        <p:nvSpPr>
          <p:cNvPr id="5" name="Symbol zastępczy zawartości 7"/>
          <p:cNvSpPr txBox="1">
            <a:spLocks/>
          </p:cNvSpPr>
          <p:nvPr/>
        </p:nvSpPr>
        <p:spPr>
          <a:xfrm>
            <a:off x="3419872" y="1124744"/>
            <a:ext cx="4032449" cy="324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pl-PL" sz="1600" i="1" dirty="0" err="1" smtClean="0">
                <a:solidFill>
                  <a:srgbClr val="FF0000"/>
                </a:solidFill>
              </a:rPr>
              <a:t>aliasing</a:t>
            </a:r>
            <a:endParaRPr lang="pl-PL" sz="1600" i="1" dirty="0">
              <a:solidFill>
                <a:srgbClr val="FF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499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smtClean="0"/>
              <a:t>Podsumowanie</a:t>
            </a:r>
            <a:endParaRPr lang="pl-PL" dirty="0"/>
          </a:p>
        </p:txBody>
      </p:sp>
      <p:sp>
        <p:nvSpPr>
          <p:cNvPr id="3" name="Symbol zastępczy zawartości 2"/>
          <p:cNvSpPr>
            <a:spLocks noGrp="1"/>
          </p:cNvSpPr>
          <p:nvPr>
            <p:ph idx="1"/>
          </p:nvPr>
        </p:nvSpPr>
        <p:spPr/>
        <p:txBody>
          <a:bodyPr>
            <a:noAutofit/>
          </a:bodyPr>
          <a:lstStyle/>
          <a:p>
            <a:pPr algn="just"/>
            <a:r>
              <a:rPr lang="pl-PL" sz="1800" i="1" dirty="0" smtClean="0"/>
              <a:t>Pasmo analizy częstotliwościowej jest równe połowie częstotliwości próbkowania. Aby „zobaczyć” w widmie sygnały o wyższych częstotliwościach, należy zwiększyć częstotliwość próbkowania, czyli mierzyć sygnał odpowiednio często, żeby szybkozmienny sygnał nie „ukrył” się pomiędzy chwilami, w których następuje pomiar.</a:t>
            </a:r>
          </a:p>
          <a:p>
            <a:pPr algn="just"/>
            <a:r>
              <a:rPr lang="pl-PL" sz="1800" i="1" dirty="0" smtClean="0"/>
              <a:t>Jeśli rozmiar </a:t>
            </a:r>
            <a:r>
              <a:rPr lang="pl-PL" sz="1800" i="1" dirty="0"/>
              <a:t>bufora jest mniejszy od długości transformaty </a:t>
            </a:r>
            <a:r>
              <a:rPr lang="pl-PL" sz="1800" i="1" dirty="0" smtClean="0"/>
              <a:t>to </a:t>
            </a:r>
            <a:r>
              <a:rPr lang="pl-PL" sz="1800" i="1" dirty="0"/>
              <a:t>brakujące dane </a:t>
            </a:r>
            <a:r>
              <a:rPr lang="pl-PL" sz="1800" i="1" dirty="0" smtClean="0"/>
              <a:t>są </a:t>
            </a:r>
            <a:r>
              <a:rPr lang="pl-PL" sz="1800" i="1" dirty="0"/>
              <a:t>uzupełniane </a:t>
            </a:r>
            <a:r>
              <a:rPr lang="pl-PL" sz="1800" i="1" dirty="0" smtClean="0"/>
              <a:t>zerami, ale wówczas zmienia to zawartość częstotliwościową sygnału.</a:t>
            </a:r>
            <a:endParaRPr lang="pl-PL" sz="1800" i="1" dirty="0"/>
          </a:p>
          <a:p>
            <a:pPr algn="just"/>
            <a:r>
              <a:rPr lang="pl-PL" sz="1800" i="1" dirty="0" smtClean="0"/>
              <a:t>Jeśli częstotliwość </a:t>
            </a:r>
            <a:r>
              <a:rPr lang="pl-PL" sz="1800" i="1" dirty="0"/>
              <a:t>mierzonego sygnału jest całkowitą wielokrotnością rozdzielczości </a:t>
            </a:r>
            <a:r>
              <a:rPr lang="pl-PL" sz="1800" i="1" dirty="0" smtClean="0"/>
              <a:t>częstotliwościowej, to wówczas nie występuje zjawisko „przecieku” – sygnał jest reprezentowany przez jeden prążek o częstotliwości dokładnie odpowiadającej częstotliwości mierzonego sygnału</a:t>
            </a:r>
          </a:p>
          <a:p>
            <a:pPr algn="just"/>
            <a:r>
              <a:rPr lang="pl-PL" sz="1800" i="1" dirty="0" smtClean="0"/>
              <a:t>W praktyce nie wiadomo jaki sygnał jest mierzony – gdyby to było wiadome, pomiar nie byłby potrzebny. Zatem aby „trafić” możliwie blisko częstotliwości mierzonego sygnału, rozdzielczość częstotliwościowa powinna być jak najlepsza. Rozdzielczość częstotliwościową poprawia się przez wydłużenie transformaty (zwiększenie L), natomiast samo zwiększenie częstotliwości próbkowania pogarsza rozdzielczość częstotliwościową.</a:t>
            </a:r>
          </a:p>
        </p:txBody>
      </p:sp>
    </p:spTree>
    <p:extLst>
      <p:ext uri="{BB962C8B-B14F-4D97-AF65-F5344CB8AC3E}">
        <p14:creationId xmlns:p14="http://schemas.microsoft.com/office/powerpoint/2010/main" val="291409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smtClean="0"/>
              <a:t>Podsumowanie</a:t>
            </a:r>
            <a:endParaRPr lang="pl-PL" dirty="0"/>
          </a:p>
        </p:txBody>
      </p:sp>
      <p:sp>
        <p:nvSpPr>
          <p:cNvPr id="3" name="Symbol zastępczy zawartości 2"/>
          <p:cNvSpPr>
            <a:spLocks noGrp="1"/>
          </p:cNvSpPr>
          <p:nvPr>
            <p:ph idx="1"/>
          </p:nvPr>
        </p:nvSpPr>
        <p:spPr/>
        <p:txBody>
          <a:bodyPr>
            <a:noAutofit/>
          </a:bodyPr>
          <a:lstStyle/>
          <a:p>
            <a:pPr algn="just"/>
            <a:r>
              <a:rPr lang="pl-PL" sz="1800" i="1" dirty="0" smtClean="0"/>
              <a:t>Zjawisko przecieku można minimalizować przez:</a:t>
            </a:r>
          </a:p>
          <a:p>
            <a:pPr marL="0" indent="0" algn="just">
              <a:buNone/>
            </a:pPr>
            <a:r>
              <a:rPr lang="pl-PL" sz="1800" i="1" dirty="0" smtClean="0"/>
              <a:t>	- poprawę rozdzielczości częstotliwościowej (wydłużenie transformaty 	Fouriera) tak aby częstotliwość sygnału rzeczywistego miała „szansę trafić” </a:t>
            </a:r>
            <a:br>
              <a:rPr lang="pl-PL" sz="1800" i="1" dirty="0" smtClean="0"/>
            </a:br>
            <a:r>
              <a:rPr lang="pl-PL" sz="1800" i="1" dirty="0" smtClean="0"/>
              <a:t>	w dopuszczalne prążki, lub</a:t>
            </a:r>
          </a:p>
          <a:p>
            <a:pPr marL="0" indent="0" algn="just">
              <a:buNone/>
            </a:pPr>
            <a:r>
              <a:rPr lang="pl-PL" sz="1800" i="1" dirty="0" smtClean="0"/>
              <a:t>	- przez stosowanie okien czasowych (miało to duże znaczenie dawniej, gdy 	technika pomiarowo-analityczna miała niskie parametry i wyliczanie długiej 	transformaty Fouriera zajmowało zbyt dużo czasu)</a:t>
            </a:r>
          </a:p>
          <a:p>
            <a:pPr algn="just"/>
            <a:r>
              <a:rPr lang="pl-PL" sz="1800" i="1" dirty="0" smtClean="0"/>
              <a:t>Zjawisko </a:t>
            </a:r>
            <a:r>
              <a:rPr lang="pl-PL" sz="1800" i="1" dirty="0" err="1" smtClean="0"/>
              <a:t>aliasingu</a:t>
            </a:r>
            <a:r>
              <a:rPr lang="pl-PL" sz="1800" i="1" dirty="0" smtClean="0"/>
              <a:t> polega na przenoszeniu składowych sygnałów o częstotliwości większej niż częstotliwość próbkowania </a:t>
            </a:r>
            <a:r>
              <a:rPr lang="pl-PL" sz="1800" i="1" dirty="0" err="1" smtClean="0"/>
              <a:t>f</a:t>
            </a:r>
            <a:r>
              <a:rPr lang="pl-PL" sz="1800" i="1" baseline="-25000" dirty="0" err="1" smtClean="0"/>
              <a:t>S</a:t>
            </a:r>
            <a:r>
              <a:rPr lang="pl-PL" sz="1800" i="1" dirty="0" smtClean="0"/>
              <a:t> do widma ograniczonego do </a:t>
            </a:r>
            <a:r>
              <a:rPr lang="pl-PL" sz="1800" i="1" dirty="0" err="1"/>
              <a:t>f</a:t>
            </a:r>
            <a:r>
              <a:rPr lang="pl-PL" sz="1800" i="1" baseline="-25000" dirty="0" err="1"/>
              <a:t>S</a:t>
            </a:r>
            <a:r>
              <a:rPr lang="pl-PL" sz="1800" i="1" baseline="-25000" dirty="0"/>
              <a:t> </a:t>
            </a:r>
            <a:r>
              <a:rPr lang="pl-PL" sz="1800" i="1" dirty="0" smtClean="0"/>
              <a:t>/2.</a:t>
            </a:r>
          </a:p>
        </p:txBody>
      </p:sp>
    </p:spTree>
    <p:extLst>
      <p:ext uri="{BB962C8B-B14F-4D97-AF65-F5344CB8AC3E}">
        <p14:creationId xmlns:p14="http://schemas.microsoft.com/office/powerpoint/2010/main" val="1885101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220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52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5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52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smtClean="0"/>
              <a:t>Podział sygnałów</a:t>
            </a:r>
            <a:endParaRPr lang="pl-PL" sz="1800" dirty="0"/>
          </a:p>
        </p:txBody>
      </p:sp>
      <p:sp>
        <p:nvSpPr>
          <p:cNvPr id="4" name="Prostokąt zaokrąglony 3"/>
          <p:cNvSpPr/>
          <p:nvPr/>
        </p:nvSpPr>
        <p:spPr>
          <a:xfrm>
            <a:off x="3851920" y="2194562"/>
            <a:ext cx="1224136"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Sygnały</a:t>
            </a:r>
            <a:endParaRPr lang="pl-PL" dirty="0"/>
          </a:p>
        </p:txBody>
      </p:sp>
      <p:sp>
        <p:nvSpPr>
          <p:cNvPr id="5" name="Prostokąt zaokrąglony 4"/>
          <p:cNvSpPr/>
          <p:nvPr/>
        </p:nvSpPr>
        <p:spPr>
          <a:xfrm>
            <a:off x="1691680" y="2924944"/>
            <a:ext cx="1872208"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a:t>deterministyczne</a:t>
            </a:r>
          </a:p>
        </p:txBody>
      </p:sp>
      <p:sp>
        <p:nvSpPr>
          <p:cNvPr id="6" name="Prostokąt zaokrąglony 5"/>
          <p:cNvSpPr/>
          <p:nvPr/>
        </p:nvSpPr>
        <p:spPr>
          <a:xfrm>
            <a:off x="5364088" y="2924944"/>
            <a:ext cx="1872208"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losowe</a:t>
            </a:r>
            <a:endParaRPr lang="pl-PL" dirty="0"/>
          </a:p>
        </p:txBody>
      </p:sp>
      <p:sp>
        <p:nvSpPr>
          <p:cNvPr id="7" name="Prostokąt zaokrąglony 6"/>
          <p:cNvSpPr/>
          <p:nvPr/>
        </p:nvSpPr>
        <p:spPr>
          <a:xfrm>
            <a:off x="4571999" y="3861048"/>
            <a:ext cx="1584177"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niestacjonarny</a:t>
            </a:r>
            <a:endParaRPr lang="pl-PL" dirty="0"/>
          </a:p>
        </p:txBody>
      </p:sp>
      <p:sp>
        <p:nvSpPr>
          <p:cNvPr id="8" name="Prostokąt zaokrąglony 7"/>
          <p:cNvSpPr/>
          <p:nvPr/>
        </p:nvSpPr>
        <p:spPr>
          <a:xfrm>
            <a:off x="6588224" y="3861048"/>
            <a:ext cx="1296144"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stacjonarny</a:t>
            </a:r>
            <a:endParaRPr lang="pl-PL" dirty="0"/>
          </a:p>
        </p:txBody>
      </p:sp>
      <p:sp>
        <p:nvSpPr>
          <p:cNvPr id="9" name="Prostokąt zaokrąglony 8"/>
          <p:cNvSpPr/>
          <p:nvPr/>
        </p:nvSpPr>
        <p:spPr>
          <a:xfrm>
            <a:off x="5580112" y="4797152"/>
            <a:ext cx="1368152"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ergodyczny</a:t>
            </a:r>
            <a:endParaRPr lang="pl-PL" dirty="0"/>
          </a:p>
        </p:txBody>
      </p:sp>
      <p:sp>
        <p:nvSpPr>
          <p:cNvPr id="10" name="Prostokąt zaokrąglony 9"/>
          <p:cNvSpPr/>
          <p:nvPr/>
        </p:nvSpPr>
        <p:spPr>
          <a:xfrm>
            <a:off x="7370994" y="4797152"/>
            <a:ext cx="1665502"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nieergodyczny</a:t>
            </a:r>
            <a:endParaRPr lang="pl-PL" dirty="0"/>
          </a:p>
        </p:txBody>
      </p:sp>
      <p:sp>
        <p:nvSpPr>
          <p:cNvPr id="11" name="Prostokąt zaokrąglony 10"/>
          <p:cNvSpPr/>
          <p:nvPr/>
        </p:nvSpPr>
        <p:spPr>
          <a:xfrm>
            <a:off x="539552" y="3871313"/>
            <a:ext cx="1296144"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okresowy</a:t>
            </a:r>
            <a:endParaRPr lang="pl-PL" dirty="0"/>
          </a:p>
        </p:txBody>
      </p:sp>
      <p:sp>
        <p:nvSpPr>
          <p:cNvPr id="12" name="Prostokąt zaokrąglony 11"/>
          <p:cNvSpPr/>
          <p:nvPr/>
        </p:nvSpPr>
        <p:spPr>
          <a:xfrm>
            <a:off x="2267744" y="3871313"/>
            <a:ext cx="1512169"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nieokresowy</a:t>
            </a:r>
            <a:endParaRPr lang="pl-PL" dirty="0"/>
          </a:p>
        </p:txBody>
      </p:sp>
      <p:sp>
        <p:nvSpPr>
          <p:cNvPr id="13" name="Prostokąt zaokrąglony 12"/>
          <p:cNvSpPr/>
          <p:nvPr/>
        </p:nvSpPr>
        <p:spPr>
          <a:xfrm>
            <a:off x="107504" y="4833893"/>
            <a:ext cx="1584177"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harmoniczny</a:t>
            </a:r>
            <a:endParaRPr lang="pl-PL" dirty="0"/>
          </a:p>
        </p:txBody>
      </p:sp>
      <p:sp>
        <p:nvSpPr>
          <p:cNvPr id="14" name="Prostokąt zaokrąglony 13"/>
          <p:cNvSpPr/>
          <p:nvPr/>
        </p:nvSpPr>
        <p:spPr>
          <a:xfrm>
            <a:off x="2123728" y="4833893"/>
            <a:ext cx="1728192"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nieharmoniczny</a:t>
            </a:r>
            <a:endParaRPr lang="pl-PL" dirty="0"/>
          </a:p>
        </p:txBody>
      </p:sp>
      <p:cxnSp>
        <p:nvCxnSpPr>
          <p:cNvPr id="16" name="Łącznik prostoliniowy 15"/>
          <p:cNvCxnSpPr>
            <a:stCxn id="4" idx="2"/>
          </p:cNvCxnSpPr>
          <p:nvPr/>
        </p:nvCxnSpPr>
        <p:spPr>
          <a:xfrm>
            <a:off x="4463988" y="2626610"/>
            <a:ext cx="0" cy="514358"/>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Łącznik prosty ze strzałką 17"/>
          <p:cNvCxnSpPr>
            <a:stCxn id="5" idx="3"/>
            <a:endCxn id="6" idx="1"/>
          </p:cNvCxnSpPr>
          <p:nvPr/>
        </p:nvCxnSpPr>
        <p:spPr>
          <a:xfrm>
            <a:off x="3563888" y="3140968"/>
            <a:ext cx="18002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9" name="Łącznik prostoliniowy 18"/>
          <p:cNvCxnSpPr/>
          <p:nvPr/>
        </p:nvCxnSpPr>
        <p:spPr>
          <a:xfrm>
            <a:off x="2622803" y="3346690"/>
            <a:ext cx="0" cy="282032"/>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Łącznik prostoliniowy 20"/>
          <p:cNvCxnSpPr/>
          <p:nvPr/>
        </p:nvCxnSpPr>
        <p:spPr>
          <a:xfrm>
            <a:off x="1187624" y="3627212"/>
            <a:ext cx="183620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Łącznik prosty ze strzałką 23"/>
          <p:cNvCxnSpPr>
            <a:endCxn id="12" idx="0"/>
          </p:cNvCxnSpPr>
          <p:nvPr/>
        </p:nvCxnSpPr>
        <p:spPr>
          <a:xfrm>
            <a:off x="3023829" y="362721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Łącznik prosty ze strzałką 29"/>
          <p:cNvCxnSpPr/>
          <p:nvPr/>
        </p:nvCxnSpPr>
        <p:spPr>
          <a:xfrm>
            <a:off x="1187624" y="362872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Łącznik prostoliniowy 21"/>
          <p:cNvCxnSpPr/>
          <p:nvPr/>
        </p:nvCxnSpPr>
        <p:spPr>
          <a:xfrm>
            <a:off x="1165938" y="4293096"/>
            <a:ext cx="0" cy="28203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Łącznik prostoliniowy 22"/>
          <p:cNvCxnSpPr/>
          <p:nvPr/>
        </p:nvCxnSpPr>
        <p:spPr>
          <a:xfrm flipV="1">
            <a:off x="892930" y="4581128"/>
            <a:ext cx="2148732" cy="7154"/>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Łącznik prosty ze strzałką 24"/>
          <p:cNvCxnSpPr/>
          <p:nvPr/>
        </p:nvCxnSpPr>
        <p:spPr>
          <a:xfrm>
            <a:off x="3041662" y="4581128"/>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Łącznik prosty ze strzałką 25"/>
          <p:cNvCxnSpPr/>
          <p:nvPr/>
        </p:nvCxnSpPr>
        <p:spPr>
          <a:xfrm>
            <a:off x="892930" y="458979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1" name="Łącznik prostoliniowy 30"/>
          <p:cNvCxnSpPr/>
          <p:nvPr/>
        </p:nvCxnSpPr>
        <p:spPr>
          <a:xfrm>
            <a:off x="6300192" y="3345180"/>
            <a:ext cx="0" cy="28203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Łącznik prostoliniowy 31"/>
          <p:cNvCxnSpPr/>
          <p:nvPr/>
        </p:nvCxnSpPr>
        <p:spPr>
          <a:xfrm>
            <a:off x="5364087" y="3628722"/>
            <a:ext cx="18722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Łącznik prosty ze strzałką 32"/>
          <p:cNvCxnSpPr/>
          <p:nvPr/>
        </p:nvCxnSpPr>
        <p:spPr>
          <a:xfrm>
            <a:off x="7236296" y="362570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4" name="Łącznik prosty ze strzałką 33"/>
          <p:cNvCxnSpPr/>
          <p:nvPr/>
        </p:nvCxnSpPr>
        <p:spPr>
          <a:xfrm>
            <a:off x="5364087" y="362872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Łącznik prostoliniowy 37"/>
          <p:cNvCxnSpPr/>
          <p:nvPr/>
        </p:nvCxnSpPr>
        <p:spPr>
          <a:xfrm>
            <a:off x="7236296" y="4293096"/>
            <a:ext cx="0" cy="259954"/>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Łącznik prostoliniowy 38"/>
          <p:cNvCxnSpPr/>
          <p:nvPr/>
        </p:nvCxnSpPr>
        <p:spPr>
          <a:xfrm flipV="1">
            <a:off x="6331575" y="4553050"/>
            <a:ext cx="1890865"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Łącznik prosty ze strzałką 39"/>
          <p:cNvCxnSpPr/>
          <p:nvPr/>
        </p:nvCxnSpPr>
        <p:spPr>
          <a:xfrm>
            <a:off x="8222440" y="4553051"/>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1" name="Łącznik prosty ze strzałką 40"/>
          <p:cNvCxnSpPr/>
          <p:nvPr/>
        </p:nvCxnSpPr>
        <p:spPr>
          <a:xfrm>
            <a:off x="6331575" y="4553050"/>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806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52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14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639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4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marL="514350" indent="-514350"/>
            <a:r>
              <a:rPr lang="pl-PL" dirty="0"/>
              <a:t>Analiza częstotliwościowa</a:t>
            </a:r>
          </a:p>
        </p:txBody>
      </p:sp>
      <mc:AlternateContent xmlns:mc="http://schemas.openxmlformats.org/markup-compatibility/2006" xmlns:a14="http://schemas.microsoft.com/office/drawing/2010/main">
        <mc:Choice Requires="a14">
          <p:sp>
            <p:nvSpPr>
              <p:cNvPr id="8" name="Symbol zastępczy zawartości 7"/>
              <p:cNvSpPr>
                <a:spLocks noGrp="1"/>
              </p:cNvSpPr>
              <p:nvPr>
                <p:ph idx="1"/>
              </p:nvPr>
            </p:nvSpPr>
            <p:spPr>
              <a:xfrm>
                <a:off x="457200" y="1600200"/>
                <a:ext cx="3538736" cy="4525963"/>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pl-PL" sz="1600" b="0" i="0" smtClean="0">
                          <a:latin typeface="Cambria Math"/>
                        </a:rPr>
                        <m:t>sygna</m:t>
                      </m:r>
                      <m:r>
                        <a:rPr lang="pl-PL" sz="1600" b="0" i="0" smtClean="0">
                          <a:latin typeface="Cambria Math"/>
                        </a:rPr>
                        <m:t>ł=</m:t>
                      </m:r>
                      <m:nary>
                        <m:naryPr>
                          <m:chr m:val="∑"/>
                          <m:ctrlPr>
                            <a:rPr lang="pl-PL" sz="1600" b="0" i="1" smtClean="0">
                              <a:latin typeface="Cambria Math" panose="02040503050406030204" pitchFamily="18" charset="0"/>
                            </a:rPr>
                          </m:ctrlPr>
                        </m:naryPr>
                        <m:sub>
                          <m:r>
                            <m:rPr>
                              <m:brk m:alnAt="23"/>
                            </m:rPr>
                            <a:rPr lang="pl-PL" sz="1600" b="0" i="1" smtClean="0">
                              <a:latin typeface="Cambria Math"/>
                            </a:rPr>
                            <m:t>𝑖</m:t>
                          </m:r>
                          <m:r>
                            <a:rPr lang="pl-PL" sz="1600" b="0" i="1" smtClean="0">
                              <a:latin typeface="Cambria Math"/>
                            </a:rPr>
                            <m:t>=1</m:t>
                          </m:r>
                        </m:sub>
                        <m:sup>
                          <m:r>
                            <a:rPr lang="pl-PL" sz="1600" b="0" i="1" smtClean="0">
                              <a:latin typeface="Cambria Math"/>
                            </a:rPr>
                            <m:t>𝑛</m:t>
                          </m:r>
                        </m:sup>
                        <m:e>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i="1">
                              <a:latin typeface="Cambria Math"/>
                            </a:rPr>
                            <m:t>𝑠𝑖𝑛</m:t>
                          </m:r>
                          <m:d>
                            <m:dPr>
                              <m:ctrlPr>
                                <a:rPr lang="pl-PL" sz="1600" i="1">
                                  <a:latin typeface="Cambria Math" panose="02040503050406030204" pitchFamily="18" charset="0"/>
                                </a:rPr>
                              </m:ctrlPr>
                            </m:dPr>
                            <m:e>
                              <m:r>
                                <a:rPr lang="pl-PL" sz="1600" i="1">
                                  <a:latin typeface="Cambria Math"/>
                                </a:rPr>
                                <m:t>2</m:t>
                              </m:r>
                              <m:r>
                                <a:rPr lang="pl-PL" sz="1600" i="1">
                                  <a:latin typeface="Cambria Math"/>
                                  <a:ea typeface="Cambria Math"/>
                                </a:rPr>
                                <m:t>𝜋</m:t>
                              </m:r>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i="1">
                                  <a:latin typeface="Cambria Math"/>
                                  <a:ea typeface="Cambria Math"/>
                                </a:rPr>
                                <m:t>𝑡</m:t>
                              </m:r>
                            </m:e>
                          </m:d>
                        </m:e>
                      </m:nary>
                    </m:oMath>
                  </m:oMathPara>
                </a14:m>
                <a:endParaRPr lang="pl-PL" sz="1600" b="0" i="1" dirty="0" smtClean="0">
                  <a:latin typeface="Cambria Math"/>
                </a:endParaRPr>
              </a:p>
              <a:p>
                <a:pPr marL="0" indent="0">
                  <a:buNone/>
                </a:pPr>
                <a:endParaRPr lang="pl-PL" sz="16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pl-PL" sz="1600" i="1">
                          <a:latin typeface="Cambria Math"/>
                          <a:ea typeface="Cambria Math"/>
                        </a:rPr>
                        <m:t>𝑖</m:t>
                      </m:r>
                      <m:r>
                        <a:rPr lang="pl-PL" sz="1600" b="0" i="1" smtClean="0">
                          <a:latin typeface="Cambria Math"/>
                          <a:ea typeface="Cambria Math"/>
                        </a:rPr>
                        <m:t>=1,3,5,7,…</m:t>
                      </m:r>
                    </m:oMath>
                  </m:oMathPara>
                </a14:m>
                <a:endParaRPr lang="pl-PL" sz="1600" dirty="0"/>
              </a:p>
              <a:p>
                <a:pPr marL="0" indent="0">
                  <a:buNone/>
                </a:pPr>
                <a:endParaRPr lang="pl-PL" sz="1600" b="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a:rPr>
                            <m:t>𝐴</m:t>
                          </m:r>
                        </m:e>
                        <m:sub>
                          <m:r>
                            <a:rPr lang="pl-PL" sz="1600" i="1">
                              <a:latin typeface="Cambria Math"/>
                            </a:rPr>
                            <m:t>𝑖</m:t>
                          </m:r>
                        </m:sub>
                      </m:sSub>
                      <m:r>
                        <a:rPr lang="pl-PL" sz="1600" b="0" i="1" smtClean="0">
                          <a:latin typeface="Cambria Math"/>
                        </a:rPr>
                        <m:t>=</m:t>
                      </m:r>
                      <m:f>
                        <m:fPr>
                          <m:ctrlPr>
                            <a:rPr lang="pl-PL" sz="1600" b="0" i="1" smtClean="0">
                              <a:latin typeface="Cambria Math" panose="02040503050406030204" pitchFamily="18" charset="0"/>
                            </a:rPr>
                          </m:ctrlPr>
                        </m:fPr>
                        <m:num>
                          <m:r>
                            <a:rPr lang="pl-PL" sz="1600" b="0" i="1" smtClean="0">
                              <a:latin typeface="Cambria Math"/>
                            </a:rPr>
                            <m:t>1</m:t>
                          </m:r>
                        </m:num>
                        <m:den>
                          <m:r>
                            <a:rPr lang="pl-PL" sz="1600" b="0" i="1" smtClean="0">
                              <a:latin typeface="Cambria Math"/>
                            </a:rPr>
                            <m:t>𝑖</m:t>
                          </m:r>
                        </m:den>
                      </m:f>
                    </m:oMath>
                  </m:oMathPara>
                </a14:m>
                <a:endParaRPr lang="pl-PL" sz="1600" dirty="0" smtClean="0"/>
              </a:p>
              <a:p>
                <a:pPr marL="0" indent="0">
                  <a:buNone/>
                </a:pPr>
                <a:endParaRPr lang="pl-PL" sz="1600" dirty="0" smtClean="0"/>
              </a:p>
              <a:p>
                <a:pPr marL="0" inden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a:rPr>
                          </m:ctrlPr>
                        </m:sSubPr>
                        <m:e>
                          <m:r>
                            <a:rPr lang="pl-PL" sz="1600" i="1">
                              <a:latin typeface="Cambria Math"/>
                              <a:ea typeface="Cambria Math"/>
                            </a:rPr>
                            <m:t>𝑓</m:t>
                          </m:r>
                        </m:e>
                        <m:sub>
                          <m:r>
                            <a:rPr lang="pl-PL" sz="1600" i="1">
                              <a:latin typeface="Cambria Math"/>
                              <a:ea typeface="Cambria Math"/>
                            </a:rPr>
                            <m:t>𝑖</m:t>
                          </m:r>
                        </m:sub>
                      </m:sSub>
                      <m:r>
                        <a:rPr lang="pl-PL" sz="1600" b="0" i="1" smtClean="0">
                          <a:latin typeface="Cambria Math"/>
                          <a:ea typeface="Cambria Math"/>
                        </a:rPr>
                        <m:t>=</m:t>
                      </m:r>
                      <m:r>
                        <a:rPr lang="pl-PL" sz="1600" b="0" i="1" smtClean="0">
                          <a:latin typeface="Cambria Math"/>
                          <a:ea typeface="Cambria Math"/>
                        </a:rPr>
                        <m:t>𝑖</m:t>
                      </m:r>
                    </m:oMath>
                  </m:oMathPara>
                </a14:m>
                <a:endParaRPr lang="pl-PL" sz="1600" dirty="0" smtClean="0"/>
              </a:p>
            </p:txBody>
          </p:sp>
        </mc:Choice>
        <mc:Fallback xmlns="">
          <p:sp>
            <p:nvSpPr>
              <p:cNvPr id="8" name="Symbol zastępczy zawartości 7"/>
              <p:cNvSpPr>
                <a:spLocks noGrp="1" noRot="1" noChangeAspect="1" noMove="1" noResize="1" noEditPoints="1" noAdjustHandles="1" noChangeArrowheads="1" noChangeShapeType="1" noTextEdit="1"/>
              </p:cNvSpPr>
              <p:nvPr>
                <p:ph idx="1"/>
              </p:nvPr>
            </p:nvSpPr>
            <p:spPr>
              <a:xfrm>
                <a:off x="457200" y="1600200"/>
                <a:ext cx="3538736" cy="4525963"/>
              </a:xfrm>
              <a:blipFill rotWithShape="1">
                <a:blip r:embed="rId2"/>
                <a:stretch>
                  <a:fillRect/>
                </a:stretch>
              </a:blipFill>
            </p:spPr>
            <p:txBody>
              <a:bodyPr/>
              <a:lstStyle/>
              <a:p>
                <a:r>
                  <a:rPr lang="pl-PL">
                    <a:noFill/>
                  </a:rPr>
                  <a:t> </a:t>
                </a:r>
              </a:p>
            </p:txBody>
          </p:sp>
        </mc:Fallback>
      </mc:AlternateContent>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29" y="1598265"/>
            <a:ext cx="5324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514350" indent="-514350"/>
            <a:r>
              <a:rPr lang="pl-PL" dirty="0" smtClean="0"/>
              <a:t>Spektrogramy</a:t>
            </a:r>
            <a:endParaRPr lang="pl-PL" dirty="0"/>
          </a:p>
        </p:txBody>
      </p:sp>
      <p:sp>
        <p:nvSpPr>
          <p:cNvPr id="3" name="Symbol zastępczy zawartości 2"/>
          <p:cNvSpPr>
            <a:spLocks noGrp="1"/>
          </p:cNvSpPr>
          <p:nvPr>
            <p:ph idx="1"/>
          </p:nvPr>
        </p:nvSpPr>
        <p:spPr/>
        <p:txBody>
          <a:bodyPr>
            <a:normAutofit/>
          </a:bodyPr>
          <a:lstStyle/>
          <a:p>
            <a:pPr marL="0" indent="0" algn="just">
              <a:buNone/>
            </a:pPr>
            <a:r>
              <a:rPr lang="pl-PL" sz="1800" dirty="0"/>
              <a:t>Spektrogram – wykres widma amplitudowego sygnału dla każdej chwili </a:t>
            </a:r>
            <a:r>
              <a:rPr lang="pl-PL" sz="1800" dirty="0" smtClean="0"/>
              <a:t>t</a:t>
            </a:r>
            <a:r>
              <a:rPr lang="pl-PL" sz="1800" dirty="0"/>
              <a:t>, dla której sygnał jest określony.</a:t>
            </a:r>
          </a:p>
          <a:p>
            <a:pPr marL="0" indent="0" algn="just">
              <a:buNone/>
            </a:pPr>
            <a:r>
              <a:rPr lang="pl-PL" sz="1800" dirty="0" smtClean="0"/>
              <a:t>Konstruuje </a:t>
            </a:r>
            <a:r>
              <a:rPr lang="pl-PL" sz="1800" dirty="0"/>
              <a:t>się go dzieląc cały sygnał na części, dla których obliczone amplitudy składowych harmonicznych są wartościami spektrogramu. Argumentami są więc częstotliwość i czas</a:t>
            </a:r>
            <a:r>
              <a:rPr lang="pl-PL" sz="1800" dirty="0" smtClean="0"/>
              <a:t>.</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09" b="4597"/>
          <a:stretch/>
        </p:blipFill>
        <p:spPr bwMode="auto">
          <a:xfrm>
            <a:off x="1547664" y="2996952"/>
            <a:ext cx="5334000" cy="31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32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514350" indent="-514350"/>
            <a:r>
              <a:rPr lang="pl-PL" dirty="0" smtClean="0"/>
              <a:t>Spektrogramy</a:t>
            </a:r>
            <a:endParaRPr lang="pl-PL" dirty="0"/>
          </a:p>
        </p:txBody>
      </p:sp>
      <p:sp>
        <p:nvSpPr>
          <p:cNvPr id="3" name="Symbol zastępczy zawartości 2"/>
          <p:cNvSpPr>
            <a:spLocks noGrp="1"/>
          </p:cNvSpPr>
          <p:nvPr>
            <p:ph idx="1"/>
          </p:nvPr>
        </p:nvSpPr>
        <p:spPr/>
        <p:txBody>
          <a:bodyPr>
            <a:normAutofit/>
          </a:bodyPr>
          <a:lstStyle/>
          <a:p>
            <a:pPr marL="0" indent="0" algn="just">
              <a:buNone/>
            </a:pPr>
            <a:r>
              <a:rPr lang="pl-PL" sz="1800" dirty="0" smtClean="0"/>
              <a:t>Często wykres </a:t>
            </a:r>
            <a:r>
              <a:rPr lang="pl-PL" sz="1800" dirty="0"/>
              <a:t>jest redukowany do dwóch wymiarów i wtedy intensywność jest oznaczana poprzez </a:t>
            </a:r>
            <a:r>
              <a:rPr lang="pl-PL" sz="1800" dirty="0" smtClean="0"/>
              <a:t>np. </a:t>
            </a:r>
            <a:r>
              <a:rPr lang="pl-PL" sz="1800" dirty="0"/>
              <a:t>kolor czy odcień </a:t>
            </a:r>
            <a:r>
              <a:rPr lang="pl-PL" sz="1800" dirty="0" smtClean="0"/>
              <a:t>szarości.</a:t>
            </a:r>
            <a:endParaRPr lang="pl-PL" sz="1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418" y="2492896"/>
            <a:ext cx="6253163" cy="325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294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466698" y="2492896"/>
            <a:ext cx="6203633" cy="325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pPr marL="514350" indent="-514350"/>
            <a:r>
              <a:rPr lang="pl-PL" dirty="0" smtClean="0"/>
              <a:t>Spektrogramy</a:t>
            </a:r>
            <a:endParaRPr lang="pl-PL" dirty="0"/>
          </a:p>
        </p:txBody>
      </p:sp>
      <p:sp>
        <p:nvSpPr>
          <p:cNvPr id="3" name="Symbol zastępczy zawartości 2"/>
          <p:cNvSpPr>
            <a:spLocks noGrp="1"/>
          </p:cNvSpPr>
          <p:nvPr>
            <p:ph idx="1"/>
          </p:nvPr>
        </p:nvSpPr>
        <p:spPr/>
        <p:txBody>
          <a:bodyPr>
            <a:normAutofit/>
          </a:bodyPr>
          <a:lstStyle/>
          <a:p>
            <a:pPr marL="0" indent="0" algn="just">
              <a:buNone/>
            </a:pPr>
            <a:r>
              <a:rPr lang="pl-PL" sz="1800" dirty="0" smtClean="0"/>
              <a:t>Często wykres </a:t>
            </a:r>
            <a:r>
              <a:rPr lang="pl-PL" sz="1800" dirty="0"/>
              <a:t>jest redukowany do dwóch wymiarów i wtedy intensywność jest oznaczana poprzez </a:t>
            </a:r>
            <a:r>
              <a:rPr lang="pl-PL" sz="1800" dirty="0" smtClean="0"/>
              <a:t>np. </a:t>
            </a:r>
            <a:r>
              <a:rPr lang="pl-PL" sz="1800" dirty="0"/>
              <a:t>kolor czy odcień </a:t>
            </a:r>
            <a:r>
              <a:rPr lang="pl-PL" sz="1800" dirty="0" smtClean="0"/>
              <a:t>szarości.</a:t>
            </a:r>
            <a:endParaRPr lang="pl-PL" sz="1800" dirty="0"/>
          </a:p>
        </p:txBody>
      </p:sp>
    </p:spTree>
    <p:extLst>
      <p:ext uri="{BB962C8B-B14F-4D97-AF65-F5344CB8AC3E}">
        <p14:creationId xmlns:p14="http://schemas.microsoft.com/office/powerpoint/2010/main" val="147906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smtClean="0"/>
              <a:t>Sygnał nieokresowy			Sygnał stacjonarny</a:t>
            </a:r>
          </a:p>
          <a:p>
            <a:pPr marL="0" indent="0">
              <a:buNone/>
            </a:pPr>
            <a:endParaRPr lang="pl-PL" sz="1800" dirty="0"/>
          </a:p>
          <a:p>
            <a:pPr marL="0" indent="0">
              <a:buNone/>
            </a:pPr>
            <a:endParaRPr lang="pl-PL" sz="1800" dirty="0" smtClean="0"/>
          </a:p>
          <a:p>
            <a:pPr marL="0" indent="0">
              <a:buNone/>
            </a:pPr>
            <a:endParaRPr lang="pl-PL" sz="1800" dirty="0"/>
          </a:p>
          <a:p>
            <a:pPr marL="0" indent="0">
              <a:buNone/>
            </a:pPr>
            <a:endParaRPr lang="pl-PL" sz="1800" dirty="0" smtClean="0"/>
          </a:p>
          <a:p>
            <a:pPr marL="0" indent="0">
              <a:buNone/>
            </a:pPr>
            <a:r>
              <a:rPr lang="pl-PL" sz="1800" dirty="0" smtClean="0"/>
              <a:t>Sygnał </a:t>
            </a:r>
            <a:r>
              <a:rPr lang="pl-PL" sz="1800" dirty="0"/>
              <a:t>okresowy </a:t>
            </a:r>
            <a:r>
              <a:rPr lang="pl-PL" sz="1800" dirty="0" smtClean="0"/>
              <a:t>nieharmoniczny</a:t>
            </a:r>
          </a:p>
          <a:p>
            <a:pPr marL="0" indent="0">
              <a:buNone/>
            </a:pPr>
            <a:endParaRPr lang="pl-PL" sz="1800" dirty="0"/>
          </a:p>
          <a:p>
            <a:pPr marL="0" indent="0">
              <a:buNone/>
            </a:pPr>
            <a:r>
              <a:rPr lang="pl-PL" sz="1800" dirty="0" smtClean="0"/>
              <a:t>				</a:t>
            </a:r>
            <a:r>
              <a:rPr lang="pl-PL" sz="1800" dirty="0"/>
              <a:t> </a:t>
            </a:r>
            <a:r>
              <a:rPr lang="pl-PL" sz="1800" dirty="0" smtClean="0"/>
              <a:t>Sygnał niestacjonarny</a:t>
            </a:r>
          </a:p>
          <a:p>
            <a:pPr marL="0" indent="0">
              <a:buNone/>
            </a:pPr>
            <a:endParaRPr lang="pl-PL" sz="1800" dirty="0"/>
          </a:p>
          <a:p>
            <a:pPr marL="0" indent="0">
              <a:buNone/>
            </a:pPr>
            <a:endParaRPr lang="pl-PL" sz="1800" dirty="0" smtClean="0"/>
          </a:p>
          <a:p>
            <a:pPr marL="0" indent="0">
              <a:buNone/>
            </a:pPr>
            <a:r>
              <a:rPr lang="pl-PL" sz="1800" dirty="0" smtClean="0"/>
              <a:t>Sygnał </a:t>
            </a:r>
            <a:r>
              <a:rPr lang="pl-PL" sz="1800" dirty="0"/>
              <a:t>okresowy harmoniczny</a:t>
            </a:r>
          </a:p>
          <a:p>
            <a:pPr marL="0" indent="0">
              <a:buNone/>
            </a:pPr>
            <a:endParaRPr lang="pl-PL"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301208"/>
            <a:ext cx="32099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06" y="3645024"/>
            <a:ext cx="2864066" cy="100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9979"/>
            <a:ext cx="2733675" cy="8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upload.wikimedia.org/wikipedia/commons/thumb/e/e1/Stationarycomparison.png/450px-Stationarycomparison.png"/>
          <p:cNvPicPr>
            <a:picLocks noChangeAspect="1" noChangeArrowheads="1"/>
          </p:cNvPicPr>
          <p:nvPr/>
        </p:nvPicPr>
        <p:blipFill rotWithShape="1">
          <a:blip r:embed="rId5">
            <a:extLst>
              <a:ext uri="{28A0092B-C50C-407E-A947-70E740481C1C}">
                <a14:useLocalDpi xmlns:a14="http://schemas.microsoft.com/office/drawing/2010/main" val="0"/>
              </a:ext>
            </a:extLst>
          </a:blip>
          <a:srcRect t="6426" b="51652"/>
          <a:stretch/>
        </p:blipFill>
        <p:spPr bwMode="auto">
          <a:xfrm>
            <a:off x="4211960" y="1988840"/>
            <a:ext cx="4286250" cy="17969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https://upload.wikimedia.org/wikipedia/commons/thumb/e/e1/Stationarycomparison.png/450px-Stationarycomparison.png"/>
          <p:cNvPicPr>
            <a:picLocks noChangeAspect="1" noChangeArrowheads="1"/>
          </p:cNvPicPr>
          <p:nvPr/>
        </p:nvPicPr>
        <p:blipFill rotWithShape="1">
          <a:blip r:embed="rId5">
            <a:extLst>
              <a:ext uri="{28A0092B-C50C-407E-A947-70E740481C1C}">
                <a14:useLocalDpi xmlns:a14="http://schemas.microsoft.com/office/drawing/2010/main" val="0"/>
              </a:ext>
            </a:extLst>
          </a:blip>
          <a:srcRect t="56209"/>
          <a:stretch/>
        </p:blipFill>
        <p:spPr bwMode="auto">
          <a:xfrm>
            <a:off x="4246190" y="4293096"/>
            <a:ext cx="4286250" cy="187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8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smtClean="0"/>
              <a:t>Podział sygnałów</a:t>
            </a:r>
            <a:endParaRPr lang="pl-PL" sz="1800" dirty="0"/>
          </a:p>
        </p:txBody>
      </p:sp>
      <p:sp>
        <p:nvSpPr>
          <p:cNvPr id="4" name="Prostokąt zaokrąglony 3"/>
          <p:cNvSpPr/>
          <p:nvPr/>
        </p:nvSpPr>
        <p:spPr>
          <a:xfrm>
            <a:off x="3851920" y="2194562"/>
            <a:ext cx="1224136"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Sygnały</a:t>
            </a:r>
            <a:endParaRPr lang="pl-PL" dirty="0"/>
          </a:p>
        </p:txBody>
      </p:sp>
      <p:sp>
        <p:nvSpPr>
          <p:cNvPr id="5" name="Prostokąt zaokrąglony 4"/>
          <p:cNvSpPr/>
          <p:nvPr/>
        </p:nvSpPr>
        <p:spPr>
          <a:xfrm>
            <a:off x="755576" y="3169045"/>
            <a:ext cx="2007209"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ciągłe (analogowe)</a:t>
            </a:r>
            <a:endParaRPr lang="pl-PL" dirty="0"/>
          </a:p>
        </p:txBody>
      </p:sp>
      <p:sp>
        <p:nvSpPr>
          <p:cNvPr id="6" name="Prostokąt zaokrąglony 5"/>
          <p:cNvSpPr/>
          <p:nvPr/>
        </p:nvSpPr>
        <p:spPr>
          <a:xfrm>
            <a:off x="6228184" y="3169046"/>
            <a:ext cx="1872208"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cyfrowe</a:t>
            </a:r>
            <a:endParaRPr lang="pl-PL" dirty="0"/>
          </a:p>
        </p:txBody>
      </p:sp>
      <p:cxnSp>
        <p:nvCxnSpPr>
          <p:cNvPr id="31" name="Łącznik prostoliniowy 30"/>
          <p:cNvCxnSpPr/>
          <p:nvPr/>
        </p:nvCxnSpPr>
        <p:spPr>
          <a:xfrm>
            <a:off x="4459073" y="2626610"/>
            <a:ext cx="0" cy="28203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Łącznik prostoliniowy 31"/>
          <p:cNvCxnSpPr/>
          <p:nvPr/>
        </p:nvCxnSpPr>
        <p:spPr>
          <a:xfrm>
            <a:off x="1736999" y="2908642"/>
            <a:ext cx="5460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Łącznik prosty ze strzałką 32"/>
          <p:cNvCxnSpPr/>
          <p:nvPr/>
        </p:nvCxnSpPr>
        <p:spPr>
          <a:xfrm>
            <a:off x="7190023" y="2924944"/>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4" name="Łącznik prosty ze strzałką 33"/>
          <p:cNvCxnSpPr/>
          <p:nvPr/>
        </p:nvCxnSpPr>
        <p:spPr>
          <a:xfrm>
            <a:off x="1736999" y="2924944"/>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Łącznik prosty ze strzałką 34"/>
          <p:cNvCxnSpPr/>
          <p:nvPr/>
        </p:nvCxnSpPr>
        <p:spPr>
          <a:xfrm>
            <a:off x="4459072" y="2910152"/>
            <a:ext cx="0" cy="2441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2" name="Prostokąt zaokrąglony 41"/>
          <p:cNvSpPr/>
          <p:nvPr/>
        </p:nvSpPr>
        <p:spPr>
          <a:xfrm>
            <a:off x="3531914" y="3169045"/>
            <a:ext cx="1872208" cy="43204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dyskretne</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67683"/>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upload.wikimedia.org/wikipedia/commons/thumb/9/9a/Digital.signal.svg/250px-Digital.sign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74" y="3789040"/>
            <a:ext cx="23812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7032"/>
            <a:ext cx="2434267" cy="159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0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b="1" dirty="0"/>
              <a:t>Sygnał ciągły</a:t>
            </a:r>
            <a:r>
              <a:rPr lang="pl-PL" sz="1800" dirty="0"/>
              <a:t> – sygnał, który ma ciągłą dziedzinę, to znaczy jest zdefiniowany dla każdej wartości argumentu (najczęściej czasu) w skończonym lub nieskończonym przedziale</a:t>
            </a:r>
            <a:r>
              <a:rPr lang="pl-PL" sz="1800" dirty="0" smtClean="0"/>
              <a:t>.</a:t>
            </a:r>
          </a:p>
          <a:p>
            <a:pPr marL="0" indent="0">
              <a:buNone/>
            </a:pPr>
            <a:r>
              <a:rPr lang="pl-PL" sz="1800" b="1" dirty="0" smtClean="0"/>
              <a:t>Sygnał </a:t>
            </a:r>
            <a:r>
              <a:rPr lang="pl-PL" sz="1800" b="1" dirty="0"/>
              <a:t>dyskretny </a:t>
            </a:r>
            <a:r>
              <a:rPr lang="pl-PL" sz="1800" dirty="0" smtClean="0"/>
              <a:t>– model wielkości zmiennej, która jest określona tylko w dyskretnych chwilach czasu. Najczęściej jest to sygnał powstały poprzez próbkowanie sygnału ciągłego.</a:t>
            </a:r>
          </a:p>
          <a:p>
            <a:pPr marL="0" indent="0">
              <a:buNone/>
            </a:pPr>
            <a:r>
              <a:rPr lang="pl-PL" sz="1800" b="1" dirty="0" smtClean="0"/>
              <a:t>Sygnał </a:t>
            </a:r>
            <a:r>
              <a:rPr lang="pl-PL" sz="1800" b="1" dirty="0"/>
              <a:t>cyfrowy </a:t>
            </a:r>
            <a:r>
              <a:rPr lang="pl-PL" sz="1800" dirty="0"/>
              <a:t>– sygnał, którego dziedzina i zbiór wartości są dyskretne. Jego odpowiednikiem o ciągłej dziedzinie i ciągłym zbiorze wartości jest sygnał analogowy.</a:t>
            </a:r>
          </a:p>
        </p:txBody>
      </p:sp>
    </p:spTree>
    <p:extLst>
      <p:ext uri="{BB962C8B-B14F-4D97-AF65-F5344CB8AC3E}">
        <p14:creationId xmlns:p14="http://schemas.microsoft.com/office/powerpoint/2010/main" val="4040275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a:t>Porównanie sygnału analogowego (czerwony) z cyfrowym (niebieski</a:t>
            </a:r>
            <a:r>
              <a:rPr lang="pl-PL" sz="1800" dirty="0" smtClean="0"/>
              <a:t>)</a:t>
            </a:r>
          </a:p>
          <a:p>
            <a:pPr marL="0" indent="0">
              <a:buNone/>
            </a:pPr>
            <a:endParaRPr lang="pl-PL" sz="1800" dirty="0"/>
          </a:p>
          <a:p>
            <a:pPr marL="0" indent="0" algn="ctr">
              <a:buNone/>
            </a:pPr>
            <a:r>
              <a:rPr lang="pl-PL" sz="1800" dirty="0"/>
              <a:t>kwantyzacja 2-bitowa	kwantyzacja </a:t>
            </a:r>
            <a:r>
              <a:rPr lang="pl-PL" sz="1800" dirty="0" smtClean="0"/>
              <a:t>3-bitowa</a:t>
            </a:r>
            <a:r>
              <a:rPr lang="pl-PL" sz="1800" dirty="0"/>
              <a:t>	kwantyzacja </a:t>
            </a:r>
            <a:r>
              <a:rPr lang="pl-PL" sz="1800" dirty="0" smtClean="0"/>
              <a:t>4-bitowa</a:t>
            </a:r>
            <a:endParaRPr lang="pl-PL"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00" y="2738438"/>
            <a:ext cx="19050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112" y="26289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571750"/>
            <a:ext cx="1809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002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smtClean="0"/>
              <a:t>Parametry sygnału okresowego</a:t>
            </a:r>
          </a:p>
          <a:p>
            <a:pPr marL="0" indent="0">
              <a:buNone/>
            </a:pPr>
            <a:endParaRPr lang="pl-PL" sz="1800" dirty="0" smtClean="0"/>
          </a:p>
          <a:p>
            <a:pPr marL="0" indent="0">
              <a:buNone/>
            </a:pPr>
            <a:endParaRPr lang="pl-PL" sz="1800" dirty="0" smtClean="0"/>
          </a:p>
        </p:txBody>
      </p:sp>
      <mc:AlternateContent xmlns:mc="http://schemas.openxmlformats.org/markup-compatibility/2006" xmlns:a14="http://schemas.microsoft.com/office/drawing/2010/main">
        <mc:Choice Requires="a14">
          <p:graphicFrame>
            <p:nvGraphicFramePr>
              <p:cNvPr id="15" name="Tabela 14"/>
              <p:cNvGraphicFramePr>
                <a:graphicFrameLocks noGrp="1"/>
              </p:cNvGraphicFramePr>
              <p:nvPr>
                <p:extLst/>
              </p:nvPr>
            </p:nvGraphicFramePr>
            <p:xfrm>
              <a:off x="467544" y="2312888"/>
              <a:ext cx="8280920" cy="442810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3187640">
                      <a:extLst>
                        <a:ext uri="{9D8B030D-6E8A-4147-A177-3AD203B41FA5}">
                          <a16:colId xmlns:a16="http://schemas.microsoft.com/office/drawing/2014/main" val="20001"/>
                        </a:ext>
                      </a:extLst>
                    </a:gridCol>
                    <a:gridCol w="3077056">
                      <a:extLst>
                        <a:ext uri="{9D8B030D-6E8A-4147-A177-3AD203B41FA5}">
                          <a16:colId xmlns:a16="http://schemas.microsoft.com/office/drawing/2014/main" val="20002"/>
                        </a:ext>
                      </a:extLst>
                    </a:gridCol>
                  </a:tblGrid>
                  <a:tr h="370840">
                    <a:tc>
                      <a:txBody>
                        <a:bodyPr/>
                        <a:lstStyle/>
                        <a:p>
                          <a:r>
                            <a:rPr lang="pl-PL" sz="1400" b="0" dirty="0" smtClean="0">
                              <a:solidFill>
                                <a:schemeClr val="tx1"/>
                              </a:solidFill>
                              <a:latin typeface="+mn-lt"/>
                            </a:rPr>
                            <a:t>Parametr sygnału</a:t>
                          </a:r>
                          <a:endParaRPr lang="pl-PL" sz="1400" b="0" dirty="0">
                            <a:solidFill>
                              <a:schemeClr val="tx1"/>
                            </a:solidFill>
                            <a:latin typeface="+mn-lt"/>
                          </a:endParaRPr>
                        </a:p>
                      </a:txBody>
                      <a:tcPr/>
                    </a:tc>
                    <a:tc>
                      <a:txBody>
                        <a:bodyPr/>
                        <a:lstStyle/>
                        <a:p>
                          <a:r>
                            <a:rPr lang="pl-PL" sz="1400" b="0" dirty="0" smtClean="0">
                              <a:solidFill>
                                <a:schemeClr val="tx1"/>
                              </a:solidFill>
                              <a:latin typeface="+mn-lt"/>
                            </a:rPr>
                            <a:t>Sygnał ciągły</a:t>
                          </a:r>
                          <a:endParaRPr lang="pl-PL" sz="1400" b="0" dirty="0">
                            <a:solidFill>
                              <a:schemeClr val="tx1"/>
                            </a:solidFill>
                            <a:latin typeface="+mn-lt"/>
                          </a:endParaRPr>
                        </a:p>
                      </a:txBody>
                      <a:tcPr/>
                    </a:tc>
                    <a:tc>
                      <a:txBody>
                        <a:bodyPr/>
                        <a:lstStyle/>
                        <a:p>
                          <a:r>
                            <a:rPr lang="pl-PL" sz="1400" b="0" smtClean="0">
                              <a:solidFill>
                                <a:schemeClr val="tx1"/>
                              </a:solidFill>
                              <a:latin typeface="+mn-lt"/>
                            </a:rPr>
                            <a:t>Sygnał cyfrowy</a:t>
                          </a:r>
                          <a:endParaRPr lang="pl-PL" sz="1400" b="0">
                            <a:solidFill>
                              <a:schemeClr val="tx1"/>
                            </a:solidFill>
                            <a:latin typeface="+mn-lt"/>
                          </a:endParaRPr>
                        </a:p>
                      </a:txBody>
                      <a:tcPr/>
                    </a:tc>
                    <a:extLst>
                      <a:ext uri="{0D108BD9-81ED-4DB2-BD59-A6C34878D82A}">
                        <a16:rowId xmlns:a16="http://schemas.microsoft.com/office/drawing/2014/main" val="10000"/>
                      </a:ext>
                    </a:extLst>
                  </a:tr>
                  <a:tr h="313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effectLst/>
                              <a:latin typeface="+mn-lt"/>
                              <a:ea typeface="Calibri"/>
                              <a:cs typeface="Times New Roman"/>
                            </a:rPr>
                            <a:t>Ma</a:t>
                          </a:r>
                          <a:r>
                            <a:rPr lang="pl-PL" sz="1400" b="0" dirty="0" err="1" smtClean="0">
                              <a:solidFill>
                                <a:schemeClr val="tx1"/>
                              </a:solidFill>
                              <a:effectLst/>
                              <a:latin typeface="+mn-lt"/>
                              <a:ea typeface="Calibri"/>
                              <a:cs typeface="Times New Roman"/>
                            </a:rPr>
                            <a:t>ksimum</a:t>
                          </a:r>
                          <a:r>
                            <a:rPr lang="pl-PL" sz="1400" b="0" dirty="0" smtClean="0">
                              <a:solidFill>
                                <a:schemeClr val="tx1"/>
                              </a:solidFill>
                              <a:effectLst/>
                              <a:latin typeface="+mn-lt"/>
                              <a:ea typeface="Calibri"/>
                              <a:cs typeface="Times New Roman"/>
                            </a:rPr>
                            <a:t/>
                          </a:r>
                          <a:br>
                            <a:rPr lang="pl-PL" sz="1400" b="0" dirty="0" smtClean="0">
                              <a:solidFill>
                                <a:schemeClr val="tx1"/>
                              </a:solidFill>
                              <a:effectLst/>
                              <a:latin typeface="+mn-lt"/>
                              <a:ea typeface="Calibri"/>
                              <a:cs typeface="Times New Roman"/>
                            </a:rPr>
                          </a:br>
                          <a:r>
                            <a:rPr lang="pl-PL" sz="1400" b="0" dirty="0" smtClean="0">
                              <a:solidFill>
                                <a:schemeClr val="tx1"/>
                              </a:solidFill>
                              <a:effectLst/>
                              <a:latin typeface="+mn-lt"/>
                              <a:ea typeface="Calibri"/>
                              <a:cs typeface="Times New Roman"/>
                            </a:rPr>
                            <a:t>(wartość</a:t>
                          </a:r>
                          <a:r>
                            <a:rPr lang="pl-PL" sz="1400" b="0" baseline="0" dirty="0" smtClean="0">
                              <a:solidFill>
                                <a:schemeClr val="tx1"/>
                              </a:solidFill>
                              <a:effectLst/>
                              <a:latin typeface="+mn-lt"/>
                              <a:ea typeface="Calibri"/>
                              <a:cs typeface="Times New Roman"/>
                            </a:rPr>
                            <a:t> szczytowa</a:t>
                          </a:r>
                          <a:r>
                            <a:rPr lang="pl-PL" sz="1400" b="0" dirty="0" smtClean="0">
                              <a:solidFill>
                                <a:schemeClr val="tx1"/>
                              </a:solidFill>
                              <a:effectLst/>
                              <a:latin typeface="+mn-lt"/>
                              <a:ea typeface="Calibri"/>
                              <a:cs typeface="Times New Roman"/>
                            </a:rPr>
                            <a:t>)</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𝑚𝑎𝑥</m:t>
                                    </m:r>
                                  </m:sub>
                                </m:sSub>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e>
                                    </m:d>
                                  </m:e>
                                </m:func>
                              </m:oMath>
                            </m:oMathPara>
                          </a14:m>
                          <a:endParaRPr lang="pl-PL"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𝑚𝑎𝑥</m:t>
                                    </m:r>
                                  </m:sub>
                                </m:sSub>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r>
                                          <a:rPr lang="pl-PL" sz="1400" b="0" i="1" smtClean="0">
                                            <a:solidFill>
                                              <a:schemeClr val="tx1"/>
                                            </a:solidFill>
                                            <a:latin typeface="Cambria Math"/>
                                          </a:rPr>
                                          <m:t>𝑖</m:t>
                                        </m:r>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e>
                                    </m:d>
                                  </m:e>
                                </m:func>
                              </m:oMath>
                            </m:oMathPara>
                          </a14:m>
                          <a:endParaRPr lang="pl-PL" sz="1400" b="0" dirty="0">
                            <a:solidFill>
                              <a:schemeClr val="tx1"/>
                            </a:solidFill>
                            <a:latin typeface="+mn-lt"/>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0" dirty="0" smtClean="0">
                              <a:solidFill>
                                <a:schemeClr val="tx1"/>
                              </a:solidFill>
                              <a:effectLst/>
                              <a:latin typeface="+mn-lt"/>
                              <a:ea typeface="Calibri"/>
                              <a:cs typeface="Times New Roman"/>
                            </a:rPr>
                            <a:t>Wartość</a:t>
                          </a:r>
                          <a:r>
                            <a:rPr lang="pl-PL" sz="1400" b="0" baseline="0" dirty="0" smtClean="0">
                              <a:solidFill>
                                <a:schemeClr val="tx1"/>
                              </a:solidFill>
                              <a:effectLst/>
                              <a:latin typeface="+mn-lt"/>
                              <a:ea typeface="Calibri"/>
                              <a:cs typeface="Times New Roman"/>
                            </a:rPr>
                            <a:t> międzyszczytowa</a:t>
                          </a:r>
                          <a:br>
                            <a:rPr lang="pl-PL" sz="1400" b="0" baseline="0" dirty="0" smtClean="0">
                              <a:solidFill>
                                <a:schemeClr val="tx1"/>
                              </a:solidFill>
                              <a:effectLst/>
                              <a:latin typeface="+mn-lt"/>
                              <a:ea typeface="Calibri"/>
                              <a:cs typeface="Times New Roman"/>
                            </a:rPr>
                          </a:br>
                          <a:r>
                            <a:rPr lang="pl-PL" sz="1400" b="0" baseline="0" dirty="0" smtClean="0">
                              <a:solidFill>
                                <a:schemeClr val="tx1"/>
                              </a:solidFill>
                              <a:effectLst/>
                              <a:latin typeface="+mn-lt"/>
                              <a:ea typeface="Calibri"/>
                              <a:cs typeface="Times New Roman"/>
                            </a:rPr>
                            <a:t>(</a:t>
                          </a:r>
                          <a:r>
                            <a:rPr lang="pl-PL" sz="1400" b="0" baseline="0" dirty="0" err="1" smtClean="0">
                              <a:solidFill>
                                <a:schemeClr val="tx1"/>
                              </a:solidFill>
                              <a:effectLst/>
                              <a:latin typeface="+mn-lt"/>
                              <a:ea typeface="Calibri"/>
                              <a:cs typeface="Times New Roman"/>
                            </a:rPr>
                            <a:t>peak</a:t>
                          </a:r>
                          <a:r>
                            <a:rPr lang="pl-PL" sz="1400" b="0" baseline="0" dirty="0" smtClean="0">
                              <a:solidFill>
                                <a:schemeClr val="tx1"/>
                              </a:solidFill>
                              <a:effectLst/>
                              <a:latin typeface="+mn-lt"/>
                              <a:ea typeface="Calibri"/>
                              <a:cs typeface="Times New Roman"/>
                            </a:rPr>
                            <a:t>-to-</a:t>
                          </a:r>
                          <a:r>
                            <a:rPr lang="pl-PL" sz="1400" b="0" baseline="0" dirty="0" err="1" smtClean="0">
                              <a:solidFill>
                                <a:schemeClr val="tx1"/>
                              </a:solidFill>
                              <a:effectLst/>
                              <a:latin typeface="+mn-lt"/>
                              <a:ea typeface="Calibri"/>
                              <a:cs typeface="Times New Roman"/>
                            </a:rPr>
                            <a:t>peak</a:t>
                          </a:r>
                          <a:r>
                            <a:rPr lang="pl-PL" sz="1400" b="0" baseline="0" dirty="0" smtClean="0">
                              <a:solidFill>
                                <a:schemeClr val="tx1"/>
                              </a:solidFill>
                              <a:effectLst/>
                              <a:latin typeface="+mn-lt"/>
                              <a:ea typeface="Calibri"/>
                              <a:cs typeface="Times New Roman"/>
                            </a:rPr>
                            <a:t>)</a:t>
                          </a:r>
                          <a:endParaRPr lang="pl-PL" sz="1400" b="0" dirty="0">
                            <a:solidFill>
                              <a:schemeClr val="tx1"/>
                            </a:solidFill>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𝑝𝑝</m:t>
                                    </m:r>
                                  </m:sub>
                                </m:sSub>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r>
                                          <a:rPr lang="pl-PL" sz="1400" b="0" i="1" smtClean="0">
                                            <a:solidFill>
                                              <a:schemeClr val="tx1"/>
                                            </a:solidFill>
                                            <a:latin typeface="Cambria Math"/>
                                          </a:rPr>
                                          <m:t>&gt;0</m:t>
                                        </m:r>
                                      </m:e>
                                    </m:d>
                                  </m:e>
                                </m:func>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r>
                                          <a:rPr lang="pl-PL" sz="1400" b="0" i="1" smtClean="0">
                                            <a:solidFill>
                                              <a:schemeClr val="tx1"/>
                                            </a:solidFill>
                                            <a:latin typeface="Cambria Math"/>
                                          </a:rPr>
                                          <m:t>&lt;0</m:t>
                                        </m:r>
                                      </m:e>
                                    </m:d>
                                  </m:e>
                                </m:func>
                              </m:oMath>
                            </m:oMathPara>
                          </a14:m>
                          <a:endParaRPr lang="pl-PL"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𝑝𝑝</m:t>
                                    </m:r>
                                  </m:sub>
                                </m:sSub>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r>
                                          <a:rPr lang="pl-PL" sz="1400" b="0" i="1" smtClean="0">
                                            <a:solidFill>
                                              <a:schemeClr val="tx1"/>
                                            </a:solidFill>
                                            <a:latin typeface="Cambria Math"/>
                                          </a:rPr>
                                          <m:t>𝑖</m:t>
                                        </m:r>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r>
                                          <a:rPr lang="pl-PL" sz="1400" b="0" i="1" smtClean="0">
                                            <a:solidFill>
                                              <a:schemeClr val="tx1"/>
                                            </a:solidFill>
                                            <a:latin typeface="Cambria Math"/>
                                          </a:rPr>
                                          <m:t>&gt;0</m:t>
                                        </m:r>
                                      </m:e>
                                    </m:d>
                                  </m:e>
                                </m:func>
                                <m:r>
                                  <a:rPr lang="pl-PL" sz="1400" b="0" i="1" smtClean="0">
                                    <a:solidFill>
                                      <a:schemeClr val="tx1"/>
                                    </a:solidFill>
                                    <a:latin typeface="Cambria Math"/>
                                  </a:rPr>
                                  <m:t>+</m:t>
                                </m:r>
                                <m:func>
                                  <m:funcPr>
                                    <m:ctrlPr>
                                      <a:rPr lang="pl-PL" sz="1400" b="0" i="1" smtClean="0">
                                        <a:solidFill>
                                          <a:schemeClr val="tx1"/>
                                        </a:solidFill>
                                        <a:latin typeface="Cambria Math" panose="02040503050406030204" pitchFamily="18" charset="0"/>
                                      </a:rPr>
                                    </m:ctrlPr>
                                  </m:funcPr>
                                  <m:fName>
                                    <m:limLow>
                                      <m:limLowPr>
                                        <m:ctrlPr>
                                          <a:rPr lang="pl-PL" sz="1400" b="0" i="1" smtClean="0">
                                            <a:solidFill>
                                              <a:schemeClr val="tx1"/>
                                            </a:solidFill>
                                            <a:latin typeface="Cambria Math" panose="02040503050406030204" pitchFamily="18" charset="0"/>
                                          </a:rPr>
                                        </m:ctrlPr>
                                      </m:limLowPr>
                                      <m:e>
                                        <m:r>
                                          <m:rPr>
                                            <m:sty m:val="p"/>
                                          </m:rPr>
                                          <a:rPr lang="pl-PL" sz="1400" b="0" i="0" smtClean="0">
                                            <a:solidFill>
                                              <a:schemeClr val="tx1"/>
                                            </a:solidFill>
                                            <a:latin typeface="Cambria Math"/>
                                          </a:rPr>
                                          <m:t>max</m:t>
                                        </m:r>
                                      </m:e>
                                      <m:lim>
                                        <m:r>
                                          <a:rPr lang="pl-PL" sz="1400" b="0" i="1" smtClean="0">
                                            <a:solidFill>
                                              <a:schemeClr val="tx1"/>
                                            </a:solidFill>
                                            <a:latin typeface="Cambria Math"/>
                                          </a:rPr>
                                          <m:t>𝑖</m:t>
                                        </m:r>
                                      </m:lim>
                                    </m:limLow>
                                  </m:fName>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r>
                                          <a:rPr lang="pl-PL" sz="1400" b="0" i="1" smtClean="0">
                                            <a:solidFill>
                                              <a:schemeClr val="tx1"/>
                                            </a:solidFill>
                                            <a:latin typeface="Cambria Math"/>
                                          </a:rPr>
                                          <m:t>&lt;0</m:t>
                                        </m:r>
                                      </m:e>
                                    </m:d>
                                  </m:e>
                                </m:func>
                              </m:oMath>
                            </m:oMathPara>
                          </a14:m>
                          <a:endParaRPr lang="pl-PL" sz="1400" b="0" dirty="0">
                            <a:solidFill>
                              <a:schemeClr val="tx1"/>
                            </a:solidFill>
                            <a:latin typeface="+mn-lt"/>
                          </a:endParaRPr>
                        </a:p>
                      </a:txBody>
                      <a:tcPr/>
                    </a:tc>
                    <a:extLst>
                      <a:ext uri="{0D108BD9-81ED-4DB2-BD59-A6C34878D82A}">
                        <a16:rowId xmlns:a16="http://schemas.microsoft.com/office/drawing/2014/main" val="10002"/>
                      </a:ext>
                    </a:extLst>
                  </a:tr>
                  <a:tr h="370840">
                    <a:tc>
                      <a:txBody>
                        <a:bodyPr/>
                        <a:lstStyle/>
                        <a:p>
                          <a:pPr>
                            <a:spcAft>
                              <a:spcPts val="0"/>
                            </a:spcAft>
                          </a:pPr>
                          <a:r>
                            <a:rPr lang="pl-PL" sz="1400" b="0" dirty="0" smtClean="0">
                              <a:solidFill>
                                <a:schemeClr val="tx1"/>
                              </a:solidFill>
                              <a:effectLst/>
                              <a:latin typeface="+mn-lt"/>
                              <a:ea typeface="Calibri"/>
                              <a:cs typeface="Times New Roman"/>
                            </a:rPr>
                            <a:t>Średnia</a:t>
                          </a:r>
                          <a:endParaRPr lang="pl-PL" sz="1400" b="0" dirty="0">
                            <a:solidFill>
                              <a:schemeClr val="tx1"/>
                            </a:solidFill>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𝑚𝑒𝑎𝑛</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𝑇</m:t>
                                    </m:r>
                                  </m:den>
                                </m:f>
                                <m:nary>
                                  <m:naryPr>
                                    <m:limLoc m:val="undOvr"/>
                                    <m:ctrlPr>
                                      <a:rPr lang="pl-PL" sz="1400" b="0" i="1" smtClean="0">
                                        <a:solidFill>
                                          <a:schemeClr val="tx1"/>
                                        </a:solidFill>
                                        <a:latin typeface="Cambria Math" panose="02040503050406030204" pitchFamily="18" charset="0"/>
                                      </a:rPr>
                                    </m:ctrlPr>
                                  </m:naryPr>
                                  <m:sub>
                                    <m:r>
                                      <m:rPr>
                                        <m:brk m:alnAt="24"/>
                                      </m:rPr>
                                      <a:rPr lang="pl-PL" sz="1400" b="0" i="1" smtClean="0">
                                        <a:solidFill>
                                          <a:schemeClr val="tx1"/>
                                        </a:solidFill>
                                        <a:latin typeface="Cambria Math"/>
                                      </a:rPr>
                                      <m:t>0</m:t>
                                    </m:r>
                                  </m:sub>
                                  <m:sup>
                                    <m:r>
                                      <a:rPr lang="pl-PL" sz="1400" b="0" i="1" smtClean="0">
                                        <a:solidFill>
                                          <a:schemeClr val="tx1"/>
                                        </a:solidFill>
                                        <a:latin typeface="Cambria Math"/>
                                      </a:rPr>
                                      <m:t>𝑇</m:t>
                                    </m:r>
                                  </m:sup>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r>
                                      <a:rPr lang="pl-PL" sz="1400" b="0" i="1" smtClean="0">
                                        <a:solidFill>
                                          <a:schemeClr val="tx1"/>
                                        </a:solidFill>
                                        <a:latin typeface="Cambria Math"/>
                                      </a:rPr>
                                      <m:t>𝑑𝑡</m:t>
                                    </m:r>
                                  </m:e>
                                </m:nary>
                              </m:oMath>
                            </m:oMathPara>
                          </a14:m>
                          <a:endParaRPr lang="pl-PL" sz="1400" b="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𝑒</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𝑇</m:t>
                                    </m:r>
                                  </m:den>
                                </m:f>
                                <m:nary>
                                  <m:naryPr>
                                    <m:limLoc m:val="undOvr"/>
                                    <m:ctrlPr>
                                      <a:rPr lang="pl-PL" sz="1400" b="0" i="1" smtClean="0">
                                        <a:solidFill>
                                          <a:schemeClr val="tx1"/>
                                        </a:solidFill>
                                        <a:latin typeface="Cambria Math" panose="02040503050406030204" pitchFamily="18" charset="0"/>
                                      </a:rPr>
                                    </m:ctrlPr>
                                  </m:naryPr>
                                  <m:sub>
                                    <m:r>
                                      <m:rPr>
                                        <m:brk m:alnAt="24"/>
                                      </m:rPr>
                                      <a:rPr lang="pl-PL" sz="1400" b="0" i="1" smtClean="0">
                                        <a:solidFill>
                                          <a:schemeClr val="tx1"/>
                                        </a:solidFill>
                                        <a:latin typeface="Cambria Math"/>
                                      </a:rPr>
                                      <m:t>0</m:t>
                                    </m:r>
                                  </m:sub>
                                  <m:sup>
                                    <m:r>
                                      <a:rPr lang="pl-PL" sz="1400" b="0" i="1" smtClean="0">
                                        <a:solidFill>
                                          <a:schemeClr val="tx1"/>
                                        </a:solidFill>
                                        <a:latin typeface="Cambria Math"/>
                                      </a:rPr>
                                      <m:t>𝑇</m:t>
                                    </m:r>
                                  </m:sup>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e>
                                    </m:d>
                                    <m:r>
                                      <a:rPr lang="pl-PL" sz="1400" b="0" i="1" smtClean="0">
                                        <a:solidFill>
                                          <a:schemeClr val="tx1"/>
                                        </a:solidFill>
                                        <a:latin typeface="Cambria Math"/>
                                      </a:rPr>
                                      <m:t>𝑑𝑡</m:t>
                                    </m:r>
                                  </m:e>
                                </m:nary>
                              </m:oMath>
                            </m:oMathPara>
                          </a14:m>
                          <a:endParaRPr lang="pl-PL"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𝑚𝑒𝑎𝑛</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𝑁</m:t>
                                    </m:r>
                                  </m:den>
                                </m:f>
                                <m:nary>
                                  <m:naryPr>
                                    <m:chr m:val="∑"/>
                                    <m:ctrlPr>
                                      <a:rPr lang="pl-PL" sz="1400" b="0" i="1" smtClean="0">
                                        <a:solidFill>
                                          <a:schemeClr val="tx1"/>
                                        </a:solidFill>
                                        <a:latin typeface="Cambria Math" panose="02040503050406030204" pitchFamily="18" charset="0"/>
                                      </a:rPr>
                                    </m:ctrlPr>
                                  </m:naryPr>
                                  <m:sub>
                                    <m:r>
                                      <m:rPr>
                                        <m:brk m:alnAt="23"/>
                                      </m:rPr>
                                      <a:rPr lang="pl-PL" sz="1400" b="0" i="1" smtClean="0">
                                        <a:solidFill>
                                          <a:schemeClr val="tx1"/>
                                        </a:solidFill>
                                        <a:latin typeface="Cambria Math"/>
                                      </a:rPr>
                                      <m:t>𝑖</m:t>
                                    </m:r>
                                    <m:r>
                                      <a:rPr lang="pl-PL" sz="1400" b="0" i="1" smtClean="0">
                                        <a:solidFill>
                                          <a:schemeClr val="tx1"/>
                                        </a:solidFill>
                                        <a:latin typeface="Cambria Math"/>
                                      </a:rPr>
                                      <m:t>=1</m:t>
                                    </m:r>
                                  </m:sub>
                                  <m:sup>
                                    <m:r>
                                      <a:rPr lang="pl-PL" sz="1400" b="0" i="1" smtClean="0">
                                        <a:solidFill>
                                          <a:schemeClr val="tx1"/>
                                        </a:solidFill>
                                        <a:latin typeface="Cambria Math"/>
                                      </a:rPr>
                                      <m:t>𝑁</m:t>
                                    </m:r>
                                  </m:sup>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e>
                                </m:nary>
                              </m:oMath>
                            </m:oMathPara>
                          </a14:m>
                          <a:endParaRPr lang="pl-PL" sz="1400" b="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𝑒</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𝑁</m:t>
                                    </m:r>
                                  </m:den>
                                </m:f>
                                <m:nary>
                                  <m:naryPr>
                                    <m:chr m:val="∑"/>
                                    <m:ctrlPr>
                                      <a:rPr lang="pl-PL" sz="1400" b="0" i="1" smtClean="0">
                                        <a:solidFill>
                                          <a:schemeClr val="tx1"/>
                                        </a:solidFill>
                                        <a:latin typeface="Cambria Math" panose="02040503050406030204" pitchFamily="18" charset="0"/>
                                      </a:rPr>
                                    </m:ctrlPr>
                                  </m:naryPr>
                                  <m:sub>
                                    <m:r>
                                      <m:rPr>
                                        <m:brk m:alnAt="23"/>
                                      </m:rPr>
                                      <a:rPr lang="pl-PL" sz="1400" b="0" i="1" smtClean="0">
                                        <a:solidFill>
                                          <a:schemeClr val="tx1"/>
                                        </a:solidFill>
                                        <a:latin typeface="Cambria Math"/>
                                      </a:rPr>
                                      <m:t>𝑖</m:t>
                                    </m:r>
                                    <m:r>
                                      <a:rPr lang="pl-PL" sz="1400" b="0" i="1" smtClean="0">
                                        <a:solidFill>
                                          <a:schemeClr val="tx1"/>
                                        </a:solidFill>
                                        <a:latin typeface="Cambria Math"/>
                                      </a:rPr>
                                      <m:t>=1</m:t>
                                    </m:r>
                                  </m:sub>
                                  <m:sup>
                                    <m:r>
                                      <a:rPr lang="pl-PL" sz="1400" b="0" i="1" smtClean="0">
                                        <a:solidFill>
                                          <a:schemeClr val="tx1"/>
                                        </a:solidFill>
                                        <a:latin typeface="Cambria Math"/>
                                      </a:rPr>
                                      <m:t>𝑁</m:t>
                                    </m:r>
                                  </m:sup>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e>
                                    </m:d>
                                  </m:e>
                                </m:nary>
                              </m:oMath>
                            </m:oMathPara>
                          </a14:m>
                          <a:endParaRPr lang="pl-PL" sz="1400" b="0" dirty="0">
                            <a:solidFill>
                              <a:schemeClr val="tx1"/>
                            </a:solidFill>
                            <a:latin typeface="+mn-lt"/>
                          </a:endParaRPr>
                        </a:p>
                      </a:txBody>
                      <a:tcPr/>
                    </a:tc>
                    <a:extLst>
                      <a:ext uri="{0D108BD9-81ED-4DB2-BD59-A6C34878D82A}">
                        <a16:rowId xmlns:a16="http://schemas.microsoft.com/office/drawing/2014/main" val="10003"/>
                      </a:ext>
                    </a:extLst>
                  </a:tr>
                  <a:tr h="357912">
                    <a:tc>
                      <a:txBody>
                        <a:bodyPr/>
                        <a:lstStyle/>
                        <a:p>
                          <a:pPr>
                            <a:spcAft>
                              <a:spcPts val="0"/>
                            </a:spcAft>
                          </a:pPr>
                          <a:r>
                            <a:rPr lang="pl-PL" sz="1400" b="0" dirty="0" smtClean="0">
                              <a:solidFill>
                                <a:schemeClr val="tx1"/>
                              </a:solidFill>
                              <a:effectLst/>
                              <a:latin typeface="+mn-lt"/>
                              <a:ea typeface="Calibri"/>
                              <a:cs typeface="Times New Roman"/>
                            </a:rPr>
                            <a:t>Odchylenie standardowe</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𝑠𝑡</m:t>
                                    </m:r>
                                    <m:r>
                                      <a:rPr lang="pl-PL" sz="1400" b="0" i="1" smtClean="0">
                                        <a:solidFill>
                                          <a:schemeClr val="tx1"/>
                                        </a:solidFill>
                                        <a:latin typeface="Cambria Math"/>
                                      </a:rPr>
                                      <m:t>_</m:t>
                                    </m:r>
                                    <m:r>
                                      <a:rPr lang="pl-PL" sz="1400" b="0" i="1" smtClean="0">
                                        <a:solidFill>
                                          <a:schemeClr val="tx1"/>
                                        </a:solidFill>
                                        <a:latin typeface="Cambria Math"/>
                                      </a:rPr>
                                      <m:t>𝑑𝑒𝑣</m:t>
                                    </m:r>
                                  </m:sub>
                                </m:sSub>
                                <m:r>
                                  <a:rPr lang="pl-PL" sz="1400" b="0" i="1" smtClean="0">
                                    <a:solidFill>
                                      <a:schemeClr val="tx1"/>
                                    </a:solidFill>
                                    <a:latin typeface="Cambria Math"/>
                                  </a:rPr>
                                  <m:t>=</m:t>
                                </m:r>
                                <m:r>
                                  <a:rPr lang="pl-PL" sz="1400" b="0" i="1" smtClean="0">
                                    <a:solidFill>
                                      <a:schemeClr val="tx1"/>
                                    </a:solidFill>
                                    <a:latin typeface="Cambria Math"/>
                                    <a:ea typeface="Cambria Math"/>
                                  </a:rPr>
                                  <m:t>𝜎</m:t>
                                </m:r>
                                <m:r>
                                  <a:rPr lang="pl-PL" sz="1400" b="0" i="1" smtClean="0">
                                    <a:solidFill>
                                      <a:schemeClr val="tx1"/>
                                    </a:solidFill>
                                    <a:latin typeface="Cambria Math"/>
                                  </a:rPr>
                                  <m:t>=</m:t>
                                </m:r>
                                <m:rad>
                                  <m:radPr>
                                    <m:degHide m:val="on"/>
                                    <m:ctrlPr>
                                      <a:rPr lang="pl-PL" sz="1400" b="0" i="1" smtClean="0">
                                        <a:solidFill>
                                          <a:schemeClr val="tx1"/>
                                        </a:solidFill>
                                        <a:latin typeface="Cambria Math" panose="02040503050406030204" pitchFamily="18" charset="0"/>
                                      </a:rPr>
                                    </m:ctrlPr>
                                  </m:radPr>
                                  <m:deg/>
                                  <m:e>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𝑁</m:t>
                                        </m:r>
                                      </m:den>
                                    </m:f>
                                    <m:nary>
                                      <m:naryPr>
                                        <m:chr m:val="∑"/>
                                        <m:ctrlPr>
                                          <a:rPr lang="pl-PL" sz="1400" b="0" i="1" smtClean="0">
                                            <a:solidFill>
                                              <a:schemeClr val="tx1"/>
                                            </a:solidFill>
                                            <a:latin typeface="Cambria Math" panose="02040503050406030204" pitchFamily="18" charset="0"/>
                                          </a:rPr>
                                        </m:ctrlPr>
                                      </m:naryPr>
                                      <m:sub>
                                        <m:r>
                                          <m:rPr>
                                            <m:brk m:alnAt="23"/>
                                          </m:rPr>
                                          <a:rPr lang="pl-PL" sz="1400" b="0" i="1" smtClean="0">
                                            <a:solidFill>
                                              <a:schemeClr val="tx1"/>
                                            </a:solidFill>
                                            <a:latin typeface="Cambria Math"/>
                                          </a:rPr>
                                          <m:t>𝑖</m:t>
                                        </m:r>
                                        <m:r>
                                          <a:rPr lang="pl-PL" sz="1400" b="0" i="1" smtClean="0">
                                            <a:solidFill>
                                              <a:schemeClr val="tx1"/>
                                            </a:solidFill>
                                            <a:latin typeface="Cambria Math"/>
                                          </a:rPr>
                                          <m:t>=1</m:t>
                                        </m:r>
                                      </m:sub>
                                      <m:sup>
                                        <m:r>
                                          <a:rPr lang="pl-PL" sz="1400" b="0" i="1" smtClean="0">
                                            <a:solidFill>
                                              <a:schemeClr val="tx1"/>
                                            </a:solidFill>
                                            <a:latin typeface="Cambria Math"/>
                                          </a:rPr>
                                          <m:t>𝑁</m:t>
                                        </m:r>
                                      </m:sup>
                                      <m:e>
                                        <m:sSup>
                                          <m:sSupPr>
                                            <m:ctrlPr>
                                              <a:rPr lang="pl-PL" sz="1400" b="0" i="1" smtClean="0">
                                                <a:solidFill>
                                                  <a:schemeClr val="tx1"/>
                                                </a:solidFill>
                                                <a:latin typeface="Cambria Math" panose="02040503050406030204" pitchFamily="18" charset="0"/>
                                              </a:rPr>
                                            </m:ctrlPr>
                                          </m:sSupPr>
                                          <m:e>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r>
                                                  <a:rPr lang="pl-PL" sz="1400" b="0" i="1" smtClean="0">
                                                    <a:solidFill>
                                                      <a:schemeClr val="tx1"/>
                                                    </a:solidFill>
                                                    <a:latin typeface="Cambria Math"/>
                                                  </a:rPr>
                                                  <m:t>−</m:t>
                                                </m:r>
                                                <m:acc>
                                                  <m:accPr>
                                                    <m:chr m:val="̅"/>
                                                    <m:ctrlPr>
                                                      <a:rPr lang="pl-PL" sz="1400" b="0" i="1" smtClean="0">
                                                        <a:solidFill>
                                                          <a:schemeClr val="tx1"/>
                                                        </a:solidFill>
                                                        <a:latin typeface="Cambria Math" panose="02040503050406030204" pitchFamily="18" charset="0"/>
                                                      </a:rPr>
                                                    </m:ctrlPr>
                                                  </m:accPr>
                                                  <m:e>
                                                    <m:r>
                                                      <a:rPr lang="pl-PL" sz="1400" b="0" i="1" smtClean="0">
                                                        <a:solidFill>
                                                          <a:schemeClr val="tx1"/>
                                                        </a:solidFill>
                                                        <a:latin typeface="Cambria Math"/>
                                                      </a:rPr>
                                                      <m:t>𝑥</m:t>
                                                    </m:r>
                                                  </m:e>
                                                </m:acc>
                                              </m:e>
                                            </m:d>
                                          </m:e>
                                          <m:sup>
                                            <m:r>
                                              <a:rPr lang="pl-PL" sz="1400" b="0" i="1" smtClean="0">
                                                <a:solidFill>
                                                  <a:schemeClr val="tx1"/>
                                                </a:solidFill>
                                                <a:latin typeface="Cambria Math"/>
                                              </a:rPr>
                                              <m:t>2</m:t>
                                            </m:r>
                                          </m:sup>
                                        </m:sSup>
                                      </m:e>
                                    </m:nary>
                                  </m:e>
                                </m:rad>
                              </m:oMath>
                            </m:oMathPara>
                          </a14:m>
                          <a:endParaRPr lang="pl-PL" sz="1400" b="0" dirty="0">
                            <a:solidFill>
                              <a:schemeClr val="tx1"/>
                            </a:solidFill>
                            <a:latin typeface="+mn-lt"/>
                          </a:endParaRPr>
                        </a:p>
                        <a:p>
                          <a:pPr/>
                          <a14:m>
                            <m:oMathPara xmlns:m="http://schemas.openxmlformats.org/officeDocument/2006/math">
                              <m:oMathParaPr>
                                <m:jc m:val="centerGroup"/>
                              </m:oMathParaPr>
                              <m:oMath xmlns:m="http://schemas.openxmlformats.org/officeDocument/2006/math">
                                <m:acc>
                                  <m:accPr>
                                    <m:chr m:val="̅"/>
                                    <m:ctrlPr>
                                      <a:rPr lang="pl-PL" sz="1400" b="0" i="1" smtClean="0">
                                        <a:solidFill>
                                          <a:schemeClr val="tx1"/>
                                        </a:solidFill>
                                        <a:latin typeface="Cambria Math" panose="02040503050406030204" pitchFamily="18" charset="0"/>
                                      </a:rPr>
                                    </m:ctrlPr>
                                  </m:accPr>
                                  <m:e>
                                    <m:r>
                                      <a:rPr lang="pl-PL" sz="1400" b="0" i="1" smtClean="0">
                                        <a:solidFill>
                                          <a:schemeClr val="tx1"/>
                                        </a:solidFill>
                                        <a:latin typeface="Cambria Math"/>
                                      </a:rPr>
                                      <m:t>𝑥</m:t>
                                    </m:r>
                                  </m:e>
                                </m:acc>
                                <m:r>
                                  <a:rPr lang="pl-PL" sz="1400" b="0" i="0" smtClean="0">
                                    <a:solidFill>
                                      <a:schemeClr val="tx1"/>
                                    </a:solidFill>
                                    <a:latin typeface="Cambria Math"/>
                                  </a:rPr>
                                  <m:t> −</m:t>
                                </m:r>
                                <m:r>
                                  <m:rPr>
                                    <m:sty m:val="p"/>
                                  </m:rPr>
                                  <a:rPr lang="pl-PL" sz="1400" b="0" i="0" smtClean="0">
                                    <a:solidFill>
                                      <a:schemeClr val="tx1"/>
                                    </a:solidFill>
                                    <a:latin typeface="Cambria Math"/>
                                  </a:rPr>
                                  <m:t>warto</m:t>
                                </m:r>
                                <m:r>
                                  <a:rPr lang="pl-PL" sz="1400" b="0" i="0" smtClean="0">
                                    <a:solidFill>
                                      <a:schemeClr val="tx1"/>
                                    </a:solidFill>
                                    <a:latin typeface="Cambria Math"/>
                                  </a:rPr>
                                  <m:t>ść </m:t>
                                </m:r>
                                <m:r>
                                  <m:rPr>
                                    <m:sty m:val="p"/>
                                  </m:rPr>
                                  <a:rPr lang="pl-PL" sz="1400" b="0" i="0" smtClean="0">
                                    <a:solidFill>
                                      <a:schemeClr val="tx1"/>
                                    </a:solidFill>
                                    <a:latin typeface="Cambria Math"/>
                                  </a:rPr>
                                  <m:t>oczekiwana</m:t>
                                </m:r>
                              </m:oMath>
                            </m:oMathPara>
                          </a14:m>
                          <a:endParaRPr lang="pl-PL" sz="1400" b="0" dirty="0">
                            <a:solidFill>
                              <a:schemeClr val="tx1"/>
                            </a:solidFill>
                            <a:latin typeface="+mn-lt"/>
                          </a:endParaRPr>
                        </a:p>
                      </a:txBody>
                      <a:tcPr/>
                    </a:tc>
                    <a:extLst>
                      <a:ext uri="{0D108BD9-81ED-4DB2-BD59-A6C34878D82A}">
                        <a16:rowId xmlns:a16="http://schemas.microsoft.com/office/drawing/2014/main" val="10004"/>
                      </a:ext>
                    </a:extLst>
                  </a:tr>
                  <a:tr h="370840">
                    <a:tc>
                      <a:txBody>
                        <a:bodyPr/>
                        <a:lstStyle/>
                        <a:p>
                          <a:pPr>
                            <a:spcAft>
                              <a:spcPts val="0"/>
                            </a:spcAft>
                          </a:pPr>
                          <a:r>
                            <a:rPr lang="pl-PL" sz="1400" b="0" dirty="0" smtClean="0">
                              <a:solidFill>
                                <a:schemeClr val="tx1"/>
                              </a:solidFill>
                              <a:effectLst/>
                              <a:latin typeface="+mn-lt"/>
                              <a:ea typeface="Calibri"/>
                              <a:cs typeface="Times New Roman"/>
                            </a:rPr>
                            <a:t>Wariancja</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sz="1400" b="0">
                            <a:solidFill>
                              <a:schemeClr val="tx1"/>
                            </a:solidFill>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𝑣𝑎𝑟</m:t>
                                    </m:r>
                                  </m:sub>
                                </m:sSub>
                                <m:r>
                                  <a:rPr lang="pl-PL" sz="1400" b="0" i="1" smtClean="0">
                                    <a:solidFill>
                                      <a:schemeClr val="tx1"/>
                                    </a:solidFill>
                                    <a:latin typeface="Cambria Math"/>
                                  </a:rPr>
                                  <m:t>=</m:t>
                                </m:r>
                                <m:sSup>
                                  <m:sSupPr>
                                    <m:ctrlPr>
                                      <a:rPr lang="pl-PL" sz="1400" b="0" i="1" smtClean="0">
                                        <a:solidFill>
                                          <a:schemeClr val="tx1"/>
                                        </a:solidFill>
                                        <a:latin typeface="Cambria Math" panose="02040503050406030204" pitchFamily="18" charset="0"/>
                                      </a:rPr>
                                    </m:ctrlPr>
                                  </m:sSupPr>
                                  <m:e>
                                    <m:r>
                                      <a:rPr lang="pl-PL" sz="1400" b="0" i="1" smtClean="0">
                                        <a:solidFill>
                                          <a:schemeClr val="tx1"/>
                                        </a:solidFill>
                                        <a:latin typeface="Cambria Math"/>
                                        <a:ea typeface="Cambria Math"/>
                                      </a:rPr>
                                      <m:t>𝜎</m:t>
                                    </m:r>
                                  </m:e>
                                  <m:sup>
                                    <m:r>
                                      <a:rPr lang="pl-PL" sz="1400" b="0" i="1" smtClean="0">
                                        <a:solidFill>
                                          <a:schemeClr val="tx1"/>
                                        </a:solidFill>
                                        <a:latin typeface="Cambria Math"/>
                                      </a:rPr>
                                      <m:t>2</m:t>
                                    </m:r>
                                  </m:sup>
                                </m:sSup>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𝑁</m:t>
                                    </m:r>
                                  </m:den>
                                </m:f>
                                <m:nary>
                                  <m:naryPr>
                                    <m:chr m:val="∑"/>
                                    <m:ctrlPr>
                                      <a:rPr lang="pl-PL" sz="1400" b="0" i="1" smtClean="0">
                                        <a:solidFill>
                                          <a:schemeClr val="tx1"/>
                                        </a:solidFill>
                                        <a:latin typeface="Cambria Math" panose="02040503050406030204" pitchFamily="18" charset="0"/>
                                      </a:rPr>
                                    </m:ctrlPr>
                                  </m:naryPr>
                                  <m:sub>
                                    <m:r>
                                      <m:rPr>
                                        <m:brk m:alnAt="23"/>
                                      </m:rPr>
                                      <a:rPr lang="pl-PL" sz="1400" b="0" i="1" smtClean="0">
                                        <a:solidFill>
                                          <a:schemeClr val="tx1"/>
                                        </a:solidFill>
                                        <a:latin typeface="Cambria Math"/>
                                      </a:rPr>
                                      <m:t>𝑖</m:t>
                                    </m:r>
                                    <m:r>
                                      <a:rPr lang="pl-PL" sz="1400" b="0" i="1" smtClean="0">
                                        <a:solidFill>
                                          <a:schemeClr val="tx1"/>
                                        </a:solidFill>
                                        <a:latin typeface="Cambria Math"/>
                                      </a:rPr>
                                      <m:t>=1</m:t>
                                    </m:r>
                                  </m:sub>
                                  <m:sup>
                                    <m:r>
                                      <a:rPr lang="pl-PL" sz="1400" b="0" i="1" smtClean="0">
                                        <a:solidFill>
                                          <a:schemeClr val="tx1"/>
                                        </a:solidFill>
                                        <a:latin typeface="Cambria Math"/>
                                      </a:rPr>
                                      <m:t>𝑁</m:t>
                                    </m:r>
                                  </m:sup>
                                  <m:e>
                                    <m:sSup>
                                      <m:sSupPr>
                                        <m:ctrlPr>
                                          <a:rPr lang="pl-PL" sz="1400" b="0" i="1" smtClean="0">
                                            <a:solidFill>
                                              <a:schemeClr val="tx1"/>
                                            </a:solidFill>
                                            <a:latin typeface="Cambria Math" panose="02040503050406030204" pitchFamily="18" charset="0"/>
                                          </a:rPr>
                                        </m:ctrlPr>
                                      </m:sSupPr>
                                      <m:e>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r>
                                              <a:rPr lang="pl-PL" sz="1400" b="0" i="1" smtClean="0">
                                                <a:solidFill>
                                                  <a:schemeClr val="tx1"/>
                                                </a:solidFill>
                                                <a:latin typeface="Cambria Math"/>
                                              </a:rPr>
                                              <m:t>−</m:t>
                                            </m:r>
                                            <m:acc>
                                              <m:accPr>
                                                <m:chr m:val="̅"/>
                                                <m:ctrlPr>
                                                  <a:rPr lang="pl-PL" sz="1400" b="0" i="1" smtClean="0">
                                                    <a:solidFill>
                                                      <a:schemeClr val="tx1"/>
                                                    </a:solidFill>
                                                    <a:latin typeface="Cambria Math" panose="02040503050406030204" pitchFamily="18" charset="0"/>
                                                  </a:rPr>
                                                </m:ctrlPr>
                                              </m:accPr>
                                              <m:e>
                                                <m:r>
                                                  <a:rPr lang="pl-PL" sz="1400" b="0" i="1" smtClean="0">
                                                    <a:solidFill>
                                                      <a:schemeClr val="tx1"/>
                                                    </a:solidFill>
                                                    <a:latin typeface="Cambria Math"/>
                                                  </a:rPr>
                                                  <m:t>𝑥</m:t>
                                                </m:r>
                                              </m:e>
                                            </m:acc>
                                          </m:e>
                                        </m:d>
                                      </m:e>
                                      <m:sup>
                                        <m:r>
                                          <a:rPr lang="pl-PL" sz="1400" b="0" i="1" smtClean="0">
                                            <a:solidFill>
                                              <a:schemeClr val="tx1"/>
                                            </a:solidFill>
                                            <a:latin typeface="Cambria Math"/>
                                          </a:rPr>
                                          <m:t>2</m:t>
                                        </m:r>
                                      </m:sup>
                                    </m:sSup>
                                  </m:e>
                                </m:nary>
                              </m:oMath>
                            </m:oMathPara>
                          </a14:m>
                          <a:endParaRPr lang="pl-PL" sz="1400" b="0" dirty="0">
                            <a:solidFill>
                              <a:schemeClr val="tx1"/>
                            </a:solidFill>
                            <a:latin typeface="+mn-lt"/>
                          </a:endParaRPr>
                        </a:p>
                      </a:txBody>
                      <a:tcPr/>
                    </a:tc>
                    <a:extLst>
                      <a:ext uri="{0D108BD9-81ED-4DB2-BD59-A6C34878D82A}">
                        <a16:rowId xmlns:a16="http://schemas.microsoft.com/office/drawing/2014/main" val="10005"/>
                      </a:ext>
                    </a:extLst>
                  </a:tr>
                </a:tbl>
              </a:graphicData>
            </a:graphic>
          </p:graphicFrame>
        </mc:Choice>
        <mc:Fallback xmlns="">
          <p:graphicFrame>
            <p:nvGraphicFramePr>
              <p:cNvPr id="15" name="Tabela 14"/>
              <p:cNvGraphicFramePr>
                <a:graphicFrameLocks noGrp="1"/>
              </p:cNvGraphicFramePr>
              <p:nvPr>
                <p:extLst>
                  <p:ext uri="{D42A27DB-BD31-4B8C-83A1-F6EECF244321}">
                    <p14:modId xmlns:p14="http://schemas.microsoft.com/office/powerpoint/2010/main" val="1237397489"/>
                  </p:ext>
                </p:extLst>
              </p:nvPr>
            </p:nvGraphicFramePr>
            <p:xfrm>
              <a:off x="467544" y="2312888"/>
              <a:ext cx="8280920" cy="4428109"/>
            </p:xfrm>
            <a:graphic>
              <a:graphicData uri="http://schemas.openxmlformats.org/drawingml/2006/table">
                <a:tbl>
                  <a:tblPr firstRow="1" bandRow="1">
                    <a:tableStyleId>{5C22544A-7EE6-4342-B048-85BDC9FD1C3A}</a:tableStyleId>
                  </a:tblPr>
                  <a:tblGrid>
                    <a:gridCol w="2016224"/>
                    <a:gridCol w="3187640"/>
                    <a:gridCol w="3077056"/>
                  </a:tblGrid>
                  <a:tr h="370840">
                    <a:tc>
                      <a:txBody>
                        <a:bodyPr/>
                        <a:lstStyle/>
                        <a:p>
                          <a:r>
                            <a:rPr lang="pl-PL" sz="1400" b="0" dirty="0" smtClean="0">
                              <a:solidFill>
                                <a:schemeClr val="tx1"/>
                              </a:solidFill>
                              <a:latin typeface="+mn-lt"/>
                            </a:rPr>
                            <a:t>Parametr sygnału</a:t>
                          </a:r>
                          <a:endParaRPr lang="pl-PL" sz="1400" b="0" dirty="0">
                            <a:solidFill>
                              <a:schemeClr val="tx1"/>
                            </a:solidFill>
                            <a:latin typeface="+mn-lt"/>
                          </a:endParaRPr>
                        </a:p>
                      </a:txBody>
                      <a:tcPr/>
                    </a:tc>
                    <a:tc>
                      <a:txBody>
                        <a:bodyPr/>
                        <a:lstStyle/>
                        <a:p>
                          <a:r>
                            <a:rPr lang="pl-PL" sz="1400" b="0" dirty="0" smtClean="0">
                              <a:solidFill>
                                <a:schemeClr val="tx1"/>
                              </a:solidFill>
                              <a:latin typeface="+mn-lt"/>
                            </a:rPr>
                            <a:t>Sygnał ciągły</a:t>
                          </a:r>
                          <a:endParaRPr lang="pl-PL" sz="1400" b="0" dirty="0">
                            <a:solidFill>
                              <a:schemeClr val="tx1"/>
                            </a:solidFill>
                            <a:latin typeface="+mn-lt"/>
                          </a:endParaRPr>
                        </a:p>
                      </a:txBody>
                      <a:tcPr/>
                    </a:tc>
                    <a:tc>
                      <a:txBody>
                        <a:bodyPr/>
                        <a:lstStyle/>
                        <a:p>
                          <a:r>
                            <a:rPr lang="pl-PL" sz="1400" b="0" smtClean="0">
                              <a:solidFill>
                                <a:schemeClr val="tx1"/>
                              </a:solidFill>
                              <a:latin typeface="+mn-lt"/>
                            </a:rPr>
                            <a:t>Sygnał cyfrowy</a:t>
                          </a:r>
                          <a:endParaRPr lang="pl-PL" sz="1400" b="0">
                            <a:solidFill>
                              <a:schemeClr val="tx1"/>
                            </a:solidFill>
                            <a:latin typeface="+mn-lt"/>
                          </a:endParaRPr>
                        </a:p>
                      </a:txBody>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effectLst/>
                              <a:latin typeface="+mn-lt"/>
                              <a:ea typeface="Calibri"/>
                              <a:cs typeface="Times New Roman"/>
                            </a:rPr>
                            <a:t>Ma</a:t>
                          </a:r>
                          <a:r>
                            <a:rPr lang="pl-PL" sz="1400" b="0" dirty="0" err="1" smtClean="0">
                              <a:solidFill>
                                <a:schemeClr val="tx1"/>
                              </a:solidFill>
                              <a:effectLst/>
                              <a:latin typeface="+mn-lt"/>
                              <a:ea typeface="Calibri"/>
                              <a:cs typeface="Times New Roman"/>
                            </a:rPr>
                            <a:t>ksimum</a:t>
                          </a:r>
                          <a:r>
                            <a:rPr lang="pl-PL" sz="1400" b="0" dirty="0" smtClean="0">
                              <a:solidFill>
                                <a:schemeClr val="tx1"/>
                              </a:solidFill>
                              <a:effectLst/>
                              <a:latin typeface="+mn-lt"/>
                              <a:ea typeface="Calibri"/>
                              <a:cs typeface="Times New Roman"/>
                            </a:rPr>
                            <a:t/>
                          </a:r>
                          <a:br>
                            <a:rPr lang="pl-PL" sz="1400" b="0" dirty="0" smtClean="0">
                              <a:solidFill>
                                <a:schemeClr val="tx1"/>
                              </a:solidFill>
                              <a:effectLst/>
                              <a:latin typeface="+mn-lt"/>
                              <a:ea typeface="Calibri"/>
                              <a:cs typeface="Times New Roman"/>
                            </a:rPr>
                          </a:br>
                          <a:r>
                            <a:rPr lang="pl-PL" sz="1400" b="0" dirty="0" smtClean="0">
                              <a:solidFill>
                                <a:schemeClr val="tx1"/>
                              </a:solidFill>
                              <a:effectLst/>
                              <a:latin typeface="+mn-lt"/>
                              <a:ea typeface="Calibri"/>
                              <a:cs typeface="Times New Roman"/>
                            </a:rPr>
                            <a:t>(wartość</a:t>
                          </a:r>
                          <a:r>
                            <a:rPr lang="pl-PL" sz="1400" b="0" baseline="0" dirty="0" smtClean="0">
                              <a:solidFill>
                                <a:schemeClr val="tx1"/>
                              </a:solidFill>
                              <a:effectLst/>
                              <a:latin typeface="+mn-lt"/>
                              <a:ea typeface="Calibri"/>
                              <a:cs typeface="Times New Roman"/>
                            </a:rPr>
                            <a:t> szczytowa</a:t>
                          </a:r>
                          <a:r>
                            <a:rPr lang="pl-PL" sz="1400" b="0" dirty="0" smtClean="0">
                              <a:solidFill>
                                <a:schemeClr val="tx1"/>
                              </a:solidFill>
                              <a:effectLst/>
                              <a:latin typeface="+mn-lt"/>
                              <a:ea typeface="Calibri"/>
                              <a:cs typeface="Times New Roman"/>
                            </a:rPr>
                            <a:t>)</a:t>
                          </a:r>
                        </a:p>
                      </a:txBody>
                      <a:tcPr marL="68580" marR="68580" marT="0" marB="0"/>
                    </a:tc>
                    <a:tc>
                      <a:txBody>
                        <a:bodyPr/>
                        <a:lstStyle/>
                        <a:p>
                          <a:endParaRPr lang="pl-PL"/>
                        </a:p>
                      </a:txBody>
                      <a:tcPr>
                        <a:blipFill rotWithShape="1">
                          <a:blip r:embed="rId2"/>
                          <a:stretch>
                            <a:fillRect l="-63602" t="-88571" r="-96935" b="-851429"/>
                          </a:stretch>
                        </a:blipFill>
                      </a:tcPr>
                    </a:tc>
                    <a:tc>
                      <a:txBody>
                        <a:bodyPr/>
                        <a:lstStyle/>
                        <a:p>
                          <a:endParaRPr lang="pl-PL"/>
                        </a:p>
                      </a:txBody>
                      <a:tcPr>
                        <a:blipFill rotWithShape="1">
                          <a:blip r:embed="rId2"/>
                          <a:stretch>
                            <a:fillRect l="-169109" t="-88571" r="-198" b="-851429"/>
                          </a:stretch>
                        </a:blipFill>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0" dirty="0" smtClean="0">
                              <a:solidFill>
                                <a:schemeClr val="tx1"/>
                              </a:solidFill>
                              <a:effectLst/>
                              <a:latin typeface="+mn-lt"/>
                              <a:ea typeface="Calibri"/>
                              <a:cs typeface="Times New Roman"/>
                            </a:rPr>
                            <a:t>Wartość</a:t>
                          </a:r>
                          <a:r>
                            <a:rPr lang="pl-PL" sz="1400" b="0" baseline="0" dirty="0" smtClean="0">
                              <a:solidFill>
                                <a:schemeClr val="tx1"/>
                              </a:solidFill>
                              <a:effectLst/>
                              <a:latin typeface="+mn-lt"/>
                              <a:ea typeface="Calibri"/>
                              <a:cs typeface="Times New Roman"/>
                            </a:rPr>
                            <a:t> międzyszczytowa</a:t>
                          </a:r>
                          <a:br>
                            <a:rPr lang="pl-PL" sz="1400" b="0" baseline="0" dirty="0" smtClean="0">
                              <a:solidFill>
                                <a:schemeClr val="tx1"/>
                              </a:solidFill>
                              <a:effectLst/>
                              <a:latin typeface="+mn-lt"/>
                              <a:ea typeface="Calibri"/>
                              <a:cs typeface="Times New Roman"/>
                            </a:rPr>
                          </a:br>
                          <a:r>
                            <a:rPr lang="pl-PL" sz="1400" b="0" baseline="0" dirty="0" smtClean="0">
                              <a:solidFill>
                                <a:schemeClr val="tx1"/>
                              </a:solidFill>
                              <a:effectLst/>
                              <a:latin typeface="+mn-lt"/>
                              <a:ea typeface="Calibri"/>
                              <a:cs typeface="Times New Roman"/>
                            </a:rPr>
                            <a:t>(</a:t>
                          </a:r>
                          <a:r>
                            <a:rPr lang="pl-PL" sz="1400" b="0" baseline="0" dirty="0" err="1" smtClean="0">
                              <a:solidFill>
                                <a:schemeClr val="tx1"/>
                              </a:solidFill>
                              <a:effectLst/>
                              <a:latin typeface="+mn-lt"/>
                              <a:ea typeface="Calibri"/>
                              <a:cs typeface="Times New Roman"/>
                            </a:rPr>
                            <a:t>peak</a:t>
                          </a:r>
                          <a:r>
                            <a:rPr lang="pl-PL" sz="1400" b="0" baseline="0" dirty="0" smtClean="0">
                              <a:solidFill>
                                <a:schemeClr val="tx1"/>
                              </a:solidFill>
                              <a:effectLst/>
                              <a:latin typeface="+mn-lt"/>
                              <a:ea typeface="Calibri"/>
                              <a:cs typeface="Times New Roman"/>
                            </a:rPr>
                            <a:t>-to-</a:t>
                          </a:r>
                          <a:r>
                            <a:rPr lang="pl-PL" sz="1400" b="0" baseline="0" dirty="0" err="1" smtClean="0">
                              <a:solidFill>
                                <a:schemeClr val="tx1"/>
                              </a:solidFill>
                              <a:effectLst/>
                              <a:latin typeface="+mn-lt"/>
                              <a:ea typeface="Calibri"/>
                              <a:cs typeface="Times New Roman"/>
                            </a:rPr>
                            <a:t>peak</a:t>
                          </a:r>
                          <a:r>
                            <a:rPr lang="pl-PL" sz="1400" b="0" baseline="0" dirty="0" smtClean="0">
                              <a:solidFill>
                                <a:schemeClr val="tx1"/>
                              </a:solidFill>
                              <a:effectLst/>
                              <a:latin typeface="+mn-lt"/>
                              <a:ea typeface="Calibri"/>
                              <a:cs typeface="Times New Roman"/>
                            </a:rPr>
                            <a:t>)</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a:p>
                      </a:txBody>
                      <a:tcPr>
                        <a:blipFill rotWithShape="1">
                          <a:blip r:embed="rId2"/>
                          <a:stretch>
                            <a:fillRect l="-63602" t="-188571" r="-96935" b="-751429"/>
                          </a:stretch>
                        </a:blipFill>
                      </a:tcPr>
                    </a:tc>
                    <a:tc>
                      <a:txBody>
                        <a:bodyPr/>
                        <a:lstStyle/>
                        <a:p>
                          <a:endParaRPr lang="pl-PL"/>
                        </a:p>
                      </a:txBody>
                      <a:tcPr>
                        <a:blipFill rotWithShape="1">
                          <a:blip r:embed="rId2"/>
                          <a:stretch>
                            <a:fillRect l="-169109" t="-188571" r="-198" b="-751429"/>
                          </a:stretch>
                        </a:blipFill>
                      </a:tcPr>
                    </a:tc>
                  </a:tr>
                  <a:tr h="1377569">
                    <a:tc>
                      <a:txBody>
                        <a:bodyPr/>
                        <a:lstStyle/>
                        <a:p>
                          <a:pPr>
                            <a:spcAft>
                              <a:spcPts val="0"/>
                            </a:spcAft>
                          </a:pPr>
                          <a:r>
                            <a:rPr lang="pl-PL" sz="1400" b="0" dirty="0" smtClean="0">
                              <a:solidFill>
                                <a:schemeClr val="tx1"/>
                              </a:solidFill>
                              <a:effectLst/>
                              <a:latin typeface="+mn-lt"/>
                              <a:ea typeface="Calibri"/>
                              <a:cs typeface="Times New Roman"/>
                            </a:rPr>
                            <a:t>Średnia</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a:p>
                      </a:txBody>
                      <a:tcPr>
                        <a:blipFill rotWithShape="1">
                          <a:blip r:embed="rId2"/>
                          <a:stretch>
                            <a:fillRect l="-63602" t="-89381" r="-96935" b="-132743"/>
                          </a:stretch>
                        </a:blipFill>
                      </a:tcPr>
                    </a:tc>
                    <a:tc>
                      <a:txBody>
                        <a:bodyPr/>
                        <a:lstStyle/>
                        <a:p>
                          <a:endParaRPr lang="pl-PL"/>
                        </a:p>
                      </a:txBody>
                      <a:tcPr>
                        <a:blipFill rotWithShape="1">
                          <a:blip r:embed="rId2"/>
                          <a:stretch>
                            <a:fillRect l="-169109" t="-89381" r="-198" b="-132743"/>
                          </a:stretch>
                        </a:blipFill>
                      </a:tcPr>
                    </a:tc>
                  </a:tr>
                  <a:tr h="1134872">
                    <a:tc>
                      <a:txBody>
                        <a:bodyPr/>
                        <a:lstStyle/>
                        <a:p>
                          <a:pPr>
                            <a:spcAft>
                              <a:spcPts val="0"/>
                            </a:spcAft>
                          </a:pPr>
                          <a:r>
                            <a:rPr lang="pl-PL" sz="1400" b="0" dirty="0" smtClean="0">
                              <a:solidFill>
                                <a:schemeClr val="tx1"/>
                              </a:solidFill>
                              <a:effectLst/>
                              <a:latin typeface="+mn-lt"/>
                              <a:ea typeface="Calibri"/>
                              <a:cs typeface="Times New Roman"/>
                            </a:rPr>
                            <a:t>Odchylenie standardowe</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sz="1400" b="0" dirty="0">
                            <a:solidFill>
                              <a:schemeClr val="tx1"/>
                            </a:solidFill>
                            <a:latin typeface="+mn-lt"/>
                          </a:endParaRPr>
                        </a:p>
                      </a:txBody>
                      <a:tcPr/>
                    </a:tc>
                    <a:tc>
                      <a:txBody>
                        <a:bodyPr/>
                        <a:lstStyle/>
                        <a:p>
                          <a:endParaRPr lang="pl-PL"/>
                        </a:p>
                      </a:txBody>
                      <a:tcPr>
                        <a:blipFill rotWithShape="1">
                          <a:blip r:embed="rId2"/>
                          <a:stretch>
                            <a:fillRect l="-169109" t="-230108" r="-198" b="-61290"/>
                          </a:stretch>
                        </a:blipFill>
                      </a:tcPr>
                    </a:tc>
                  </a:tr>
                  <a:tr h="691388">
                    <a:tc>
                      <a:txBody>
                        <a:bodyPr/>
                        <a:lstStyle/>
                        <a:p>
                          <a:pPr>
                            <a:spcAft>
                              <a:spcPts val="0"/>
                            </a:spcAft>
                          </a:pPr>
                          <a:r>
                            <a:rPr lang="pl-PL" sz="1400" b="0" dirty="0" smtClean="0">
                              <a:solidFill>
                                <a:schemeClr val="tx1"/>
                              </a:solidFill>
                              <a:effectLst/>
                              <a:latin typeface="+mn-lt"/>
                              <a:ea typeface="Calibri"/>
                              <a:cs typeface="Times New Roman"/>
                            </a:rPr>
                            <a:t>Wariancja</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sz="1400" b="0">
                            <a:solidFill>
                              <a:schemeClr val="tx1"/>
                            </a:solidFill>
                            <a:latin typeface="+mn-lt"/>
                          </a:endParaRPr>
                        </a:p>
                      </a:txBody>
                      <a:tcPr/>
                    </a:tc>
                    <a:tc>
                      <a:txBody>
                        <a:bodyPr/>
                        <a:lstStyle/>
                        <a:p>
                          <a:endParaRPr lang="pl-PL"/>
                        </a:p>
                      </a:txBody>
                      <a:tcPr>
                        <a:blipFill rotWithShape="1">
                          <a:blip r:embed="rId2"/>
                          <a:stretch>
                            <a:fillRect l="-169109" t="-538596" r="-198"/>
                          </a:stretch>
                        </a:blipFill>
                      </a:tcPr>
                    </a:tc>
                  </a:tr>
                </a:tbl>
              </a:graphicData>
            </a:graphic>
          </p:graphicFrame>
        </mc:Fallback>
      </mc:AlternateContent>
    </p:spTree>
    <p:extLst>
      <p:ext uri="{BB962C8B-B14F-4D97-AF65-F5344CB8AC3E}">
        <p14:creationId xmlns:p14="http://schemas.microsoft.com/office/powerpoint/2010/main" val="71896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514350" indent="-514350"/>
            <a:r>
              <a:rPr lang="pl-PL" dirty="0"/>
              <a:t>Metody przetwarzania i analizy sygnałów w diagnostyce</a:t>
            </a:r>
          </a:p>
        </p:txBody>
      </p:sp>
      <p:sp>
        <p:nvSpPr>
          <p:cNvPr id="3" name="Symbol zastępczy zawartości 2"/>
          <p:cNvSpPr>
            <a:spLocks noGrp="1"/>
          </p:cNvSpPr>
          <p:nvPr>
            <p:ph idx="1"/>
          </p:nvPr>
        </p:nvSpPr>
        <p:spPr/>
        <p:txBody>
          <a:bodyPr>
            <a:normAutofit/>
          </a:bodyPr>
          <a:lstStyle/>
          <a:p>
            <a:pPr marL="0" indent="0">
              <a:buNone/>
            </a:pPr>
            <a:r>
              <a:rPr lang="pl-PL" sz="1800" dirty="0" smtClean="0"/>
              <a:t>Parametry sygnału okresowego</a:t>
            </a:r>
          </a:p>
          <a:p>
            <a:pPr marL="0" indent="0">
              <a:buNone/>
            </a:pPr>
            <a:endParaRPr lang="pl-PL" sz="1800" dirty="0" smtClean="0"/>
          </a:p>
          <a:p>
            <a:pPr marL="0" indent="0">
              <a:buNone/>
            </a:pPr>
            <a:endParaRPr lang="pl-PL" sz="1800" dirty="0" smtClean="0"/>
          </a:p>
        </p:txBody>
      </p:sp>
      <mc:AlternateContent xmlns:mc="http://schemas.openxmlformats.org/markup-compatibility/2006" xmlns:a14="http://schemas.microsoft.com/office/drawing/2010/main">
        <mc:Choice Requires="a14">
          <p:graphicFrame>
            <p:nvGraphicFramePr>
              <p:cNvPr id="15" name="Tabela 14"/>
              <p:cNvGraphicFramePr>
                <a:graphicFrameLocks noGrp="1"/>
              </p:cNvGraphicFramePr>
              <p:nvPr>
                <p:extLst/>
              </p:nvPr>
            </p:nvGraphicFramePr>
            <p:xfrm>
              <a:off x="467544" y="2312888"/>
              <a:ext cx="8280920" cy="2346072"/>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3187640">
                      <a:extLst>
                        <a:ext uri="{9D8B030D-6E8A-4147-A177-3AD203B41FA5}">
                          <a16:colId xmlns:a16="http://schemas.microsoft.com/office/drawing/2014/main" val="20001"/>
                        </a:ext>
                      </a:extLst>
                    </a:gridCol>
                    <a:gridCol w="3077056">
                      <a:extLst>
                        <a:ext uri="{9D8B030D-6E8A-4147-A177-3AD203B41FA5}">
                          <a16:colId xmlns:a16="http://schemas.microsoft.com/office/drawing/2014/main" val="20002"/>
                        </a:ext>
                      </a:extLst>
                    </a:gridCol>
                  </a:tblGrid>
                  <a:tr h="370840">
                    <a:tc>
                      <a:txBody>
                        <a:bodyPr/>
                        <a:lstStyle/>
                        <a:p>
                          <a:r>
                            <a:rPr lang="pl-PL" sz="1400" b="0" dirty="0" smtClean="0">
                              <a:solidFill>
                                <a:schemeClr val="tx1"/>
                              </a:solidFill>
                              <a:latin typeface="+mn-lt"/>
                            </a:rPr>
                            <a:t>Parametr sygnału</a:t>
                          </a:r>
                          <a:endParaRPr lang="pl-PL" sz="1400" b="0" dirty="0">
                            <a:solidFill>
                              <a:schemeClr val="tx1"/>
                            </a:solidFill>
                            <a:latin typeface="+mn-lt"/>
                          </a:endParaRPr>
                        </a:p>
                      </a:txBody>
                      <a:tcPr/>
                    </a:tc>
                    <a:tc>
                      <a:txBody>
                        <a:bodyPr/>
                        <a:lstStyle/>
                        <a:p>
                          <a:r>
                            <a:rPr lang="pl-PL" sz="1400" b="0" dirty="0" smtClean="0">
                              <a:solidFill>
                                <a:schemeClr val="tx1"/>
                              </a:solidFill>
                              <a:latin typeface="+mn-lt"/>
                            </a:rPr>
                            <a:t>Sygnał ciągły</a:t>
                          </a:r>
                          <a:endParaRPr lang="pl-PL" sz="1400" b="0" dirty="0">
                            <a:solidFill>
                              <a:schemeClr val="tx1"/>
                            </a:solidFill>
                            <a:latin typeface="+mn-lt"/>
                          </a:endParaRPr>
                        </a:p>
                      </a:txBody>
                      <a:tcPr/>
                    </a:tc>
                    <a:tc>
                      <a:txBody>
                        <a:bodyPr/>
                        <a:lstStyle/>
                        <a:p>
                          <a:r>
                            <a:rPr lang="pl-PL" sz="1400" b="0" smtClean="0">
                              <a:solidFill>
                                <a:schemeClr val="tx1"/>
                              </a:solidFill>
                              <a:latin typeface="+mn-lt"/>
                            </a:rPr>
                            <a:t>Sygnał cyfrowy</a:t>
                          </a:r>
                          <a:endParaRPr lang="pl-PL" sz="1400" b="0">
                            <a:solidFill>
                              <a:schemeClr val="tx1"/>
                            </a:solidFill>
                            <a:latin typeface="+mn-lt"/>
                          </a:endParaRPr>
                        </a:p>
                      </a:txBody>
                      <a:tcPr/>
                    </a:tc>
                    <a:extLst>
                      <a:ext uri="{0D108BD9-81ED-4DB2-BD59-A6C34878D82A}">
                        <a16:rowId xmlns:a16="http://schemas.microsoft.com/office/drawing/2014/main" val="10000"/>
                      </a:ext>
                    </a:extLst>
                  </a:tr>
                  <a:tr h="370840">
                    <a:tc>
                      <a:txBody>
                        <a:bodyPr/>
                        <a:lstStyle/>
                        <a:p>
                          <a:pPr>
                            <a:spcAft>
                              <a:spcPts val="0"/>
                            </a:spcAft>
                          </a:pPr>
                          <a:r>
                            <a:rPr lang="pl-PL" sz="1400" b="0" dirty="0" smtClean="0">
                              <a:solidFill>
                                <a:schemeClr val="tx1"/>
                              </a:solidFill>
                              <a:effectLst/>
                              <a:latin typeface="+mn-lt"/>
                              <a:ea typeface="Calibri"/>
                              <a:cs typeface="Times New Roman"/>
                            </a:rPr>
                            <a:t>RMS (wartość skuteczna)</a:t>
                          </a:r>
                          <a:endParaRPr lang="pl-PL" sz="1400" b="0" dirty="0">
                            <a:solidFill>
                              <a:schemeClr val="tx1"/>
                            </a:solidFill>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𝑟𝑚𝑠</m:t>
                                    </m:r>
                                  </m:sub>
                                </m:sSub>
                                <m:r>
                                  <a:rPr lang="pl-PL" sz="1400" b="0" i="1" smtClean="0">
                                    <a:solidFill>
                                      <a:schemeClr val="tx1"/>
                                    </a:solidFill>
                                    <a:latin typeface="Cambria Math"/>
                                  </a:rPr>
                                  <m:t>=</m:t>
                                </m:r>
                                <m:rad>
                                  <m:radPr>
                                    <m:degHide m:val="on"/>
                                    <m:ctrlPr>
                                      <a:rPr lang="pl-PL" sz="1400" b="0" i="1" smtClean="0">
                                        <a:solidFill>
                                          <a:schemeClr val="tx1"/>
                                        </a:solidFill>
                                        <a:latin typeface="Cambria Math" panose="02040503050406030204" pitchFamily="18" charset="0"/>
                                      </a:rPr>
                                    </m:ctrlPr>
                                  </m:radPr>
                                  <m:deg/>
                                  <m:e>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𝑇</m:t>
                                        </m:r>
                                      </m:den>
                                    </m:f>
                                    <m:nary>
                                      <m:naryPr>
                                        <m:limLoc m:val="undOvr"/>
                                        <m:ctrlPr>
                                          <a:rPr lang="pl-PL" sz="1400" b="0" i="1" smtClean="0">
                                            <a:solidFill>
                                              <a:schemeClr val="tx1"/>
                                            </a:solidFill>
                                            <a:latin typeface="Cambria Math" panose="02040503050406030204" pitchFamily="18" charset="0"/>
                                          </a:rPr>
                                        </m:ctrlPr>
                                      </m:naryPr>
                                      <m:sub>
                                        <m:r>
                                          <m:rPr>
                                            <m:brk m:alnAt="24"/>
                                          </m:rPr>
                                          <a:rPr lang="pl-PL" sz="1400" b="0" i="1" smtClean="0">
                                            <a:solidFill>
                                              <a:schemeClr val="tx1"/>
                                            </a:solidFill>
                                            <a:latin typeface="Cambria Math"/>
                                          </a:rPr>
                                          <m:t>0</m:t>
                                        </m:r>
                                      </m:sub>
                                      <m:sup>
                                        <m:r>
                                          <a:rPr lang="pl-PL" sz="1400" b="0" i="1" smtClean="0">
                                            <a:solidFill>
                                              <a:schemeClr val="tx1"/>
                                            </a:solidFill>
                                            <a:latin typeface="Cambria Math"/>
                                          </a:rPr>
                                          <m:t>𝑇</m:t>
                                        </m:r>
                                      </m:sup>
                                      <m:e>
                                        <m:sSup>
                                          <m:sSupPr>
                                            <m:ctrlPr>
                                              <a:rPr lang="pl-PL" sz="1400" b="0" i="1" smtClean="0">
                                                <a:solidFill>
                                                  <a:schemeClr val="tx1"/>
                                                </a:solidFill>
                                                <a:latin typeface="Cambria Math" panose="02040503050406030204" pitchFamily="18" charset="0"/>
                                              </a:rPr>
                                            </m:ctrlPr>
                                          </m:sSupPr>
                                          <m:e>
                                            <m:r>
                                              <a:rPr lang="pl-PL" sz="1400" b="0" i="1" smtClean="0">
                                                <a:solidFill>
                                                  <a:schemeClr val="tx1"/>
                                                </a:solidFill>
                                                <a:latin typeface="Cambria Math"/>
                                              </a:rPr>
                                              <m:t>𝑥</m:t>
                                            </m:r>
                                          </m:e>
                                          <m:sup>
                                            <m:r>
                                              <a:rPr lang="pl-PL" sz="1400" b="0" i="1" smtClean="0">
                                                <a:solidFill>
                                                  <a:schemeClr val="tx1"/>
                                                </a:solidFill>
                                                <a:latin typeface="Cambria Math"/>
                                              </a:rPr>
                                              <m:t>2</m:t>
                                            </m:r>
                                          </m:sup>
                                        </m:sSup>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𝑡</m:t>
                                            </m:r>
                                          </m:e>
                                        </m:d>
                                        <m:r>
                                          <a:rPr lang="pl-PL" sz="1400" b="0" i="1" smtClean="0">
                                            <a:solidFill>
                                              <a:schemeClr val="tx1"/>
                                            </a:solidFill>
                                            <a:latin typeface="Cambria Math"/>
                                          </a:rPr>
                                          <m:t>𝑑𝑡</m:t>
                                        </m:r>
                                      </m:e>
                                    </m:nary>
                                  </m:e>
                                </m:rad>
                              </m:oMath>
                            </m:oMathPara>
                          </a14:m>
                          <a:endParaRPr lang="pl-PL" sz="1400" b="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𝑟𝑚𝑠</m:t>
                                    </m:r>
                                  </m:sub>
                                </m:sSub>
                                <m:r>
                                  <a:rPr lang="pl-PL" sz="1400" b="0" i="1" smtClean="0">
                                    <a:solidFill>
                                      <a:schemeClr val="tx1"/>
                                    </a:solidFill>
                                    <a:latin typeface="Cambria Math"/>
                                  </a:rPr>
                                  <m:t>=</m:t>
                                </m:r>
                                <m:rad>
                                  <m:radPr>
                                    <m:degHide m:val="on"/>
                                    <m:ctrlPr>
                                      <a:rPr lang="pl-PL" sz="1400" b="0" i="1" smtClean="0">
                                        <a:solidFill>
                                          <a:schemeClr val="tx1"/>
                                        </a:solidFill>
                                        <a:latin typeface="Cambria Math" panose="02040503050406030204" pitchFamily="18" charset="0"/>
                                      </a:rPr>
                                    </m:ctrlPr>
                                  </m:radPr>
                                  <m:deg/>
                                  <m:e>
                                    <m:f>
                                      <m:fPr>
                                        <m:ctrlPr>
                                          <a:rPr lang="pl-PL" sz="1400" b="0" i="1" smtClean="0">
                                            <a:solidFill>
                                              <a:schemeClr val="tx1"/>
                                            </a:solidFill>
                                            <a:latin typeface="Cambria Math" panose="02040503050406030204" pitchFamily="18" charset="0"/>
                                          </a:rPr>
                                        </m:ctrlPr>
                                      </m:fPr>
                                      <m:num>
                                        <m:r>
                                          <a:rPr lang="pl-PL" sz="1400" b="0" i="1" smtClean="0">
                                            <a:solidFill>
                                              <a:schemeClr val="tx1"/>
                                            </a:solidFill>
                                            <a:latin typeface="Cambria Math"/>
                                          </a:rPr>
                                          <m:t>1</m:t>
                                        </m:r>
                                      </m:num>
                                      <m:den>
                                        <m:r>
                                          <a:rPr lang="pl-PL" sz="1400" b="0" i="1" smtClean="0">
                                            <a:solidFill>
                                              <a:schemeClr val="tx1"/>
                                            </a:solidFill>
                                            <a:latin typeface="Cambria Math"/>
                                          </a:rPr>
                                          <m:t>𝑁</m:t>
                                        </m:r>
                                      </m:den>
                                    </m:f>
                                    <m:nary>
                                      <m:naryPr>
                                        <m:chr m:val="∑"/>
                                        <m:ctrlPr>
                                          <a:rPr lang="pl-PL" sz="1400" b="0" i="1" smtClean="0">
                                            <a:solidFill>
                                              <a:schemeClr val="tx1"/>
                                            </a:solidFill>
                                            <a:latin typeface="Cambria Math" panose="02040503050406030204" pitchFamily="18" charset="0"/>
                                          </a:rPr>
                                        </m:ctrlPr>
                                      </m:naryPr>
                                      <m:sub>
                                        <m:r>
                                          <m:rPr>
                                            <m:brk m:alnAt="23"/>
                                          </m:rPr>
                                          <a:rPr lang="pl-PL" sz="1400" b="0" i="1" smtClean="0">
                                            <a:solidFill>
                                              <a:schemeClr val="tx1"/>
                                            </a:solidFill>
                                            <a:latin typeface="Cambria Math"/>
                                          </a:rPr>
                                          <m:t>𝑖</m:t>
                                        </m:r>
                                        <m:r>
                                          <a:rPr lang="pl-PL" sz="1400" b="0" i="1" smtClean="0">
                                            <a:solidFill>
                                              <a:schemeClr val="tx1"/>
                                            </a:solidFill>
                                            <a:latin typeface="Cambria Math"/>
                                          </a:rPr>
                                          <m:t>=1</m:t>
                                        </m:r>
                                      </m:sub>
                                      <m:sup>
                                        <m:r>
                                          <a:rPr lang="pl-PL" sz="1400" b="0" i="1" smtClean="0">
                                            <a:solidFill>
                                              <a:schemeClr val="tx1"/>
                                            </a:solidFill>
                                            <a:latin typeface="Cambria Math"/>
                                          </a:rPr>
                                          <m:t>𝑁</m:t>
                                        </m:r>
                                      </m:sup>
                                      <m:e>
                                        <m:sSup>
                                          <m:sSupPr>
                                            <m:ctrlPr>
                                              <a:rPr lang="pl-PL" sz="1400" b="0" i="1" smtClean="0">
                                                <a:solidFill>
                                                  <a:schemeClr val="tx1"/>
                                                </a:solidFill>
                                                <a:latin typeface="Cambria Math" panose="02040503050406030204" pitchFamily="18" charset="0"/>
                                              </a:rPr>
                                            </m:ctrlPr>
                                          </m:sSupPr>
                                          <m:e>
                                            <m:d>
                                              <m:dPr>
                                                <m:begChr m:val="|"/>
                                                <m:endChr m:val="|"/>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𝑥</m:t>
                                                </m:r>
                                                <m:d>
                                                  <m:dPr>
                                                    <m:ctrlPr>
                                                      <a:rPr lang="pl-PL" sz="1400" b="0" i="1" smtClean="0">
                                                        <a:solidFill>
                                                          <a:schemeClr val="tx1"/>
                                                        </a:solidFill>
                                                        <a:latin typeface="Cambria Math" panose="02040503050406030204" pitchFamily="18" charset="0"/>
                                                      </a:rPr>
                                                    </m:ctrlPr>
                                                  </m:dPr>
                                                  <m:e>
                                                    <m:r>
                                                      <a:rPr lang="pl-PL" sz="1400" b="0" i="1" smtClean="0">
                                                        <a:solidFill>
                                                          <a:schemeClr val="tx1"/>
                                                        </a:solidFill>
                                                        <a:latin typeface="Cambria Math"/>
                                                      </a:rPr>
                                                      <m:t>𝑖</m:t>
                                                    </m:r>
                                                  </m:e>
                                                </m:d>
                                              </m:e>
                                            </m:d>
                                          </m:e>
                                          <m:sup>
                                            <m:r>
                                              <a:rPr lang="pl-PL" sz="1400" b="0" i="1" smtClean="0">
                                                <a:solidFill>
                                                  <a:schemeClr val="tx1"/>
                                                </a:solidFill>
                                                <a:latin typeface="Cambria Math"/>
                                              </a:rPr>
                                              <m:t>2</m:t>
                                            </m:r>
                                          </m:sup>
                                        </m:sSup>
                                      </m:e>
                                    </m:nary>
                                  </m:e>
                                </m:rad>
                              </m:oMath>
                            </m:oMathPara>
                          </a14:m>
                          <a:endParaRPr lang="pl-PL" sz="1400" b="0" dirty="0">
                            <a:solidFill>
                              <a:schemeClr val="tx1"/>
                            </a:solidFill>
                            <a:latin typeface="+mn-lt"/>
                          </a:endParaRPr>
                        </a:p>
                      </a:txBody>
                      <a:tcPr/>
                    </a:tc>
                    <a:extLst>
                      <a:ext uri="{0D108BD9-81ED-4DB2-BD59-A6C34878D82A}">
                        <a16:rowId xmlns:a16="http://schemas.microsoft.com/office/drawing/2014/main" val="10001"/>
                      </a:ext>
                    </a:extLst>
                  </a:tr>
                  <a:tr h="370840">
                    <a:tc>
                      <a:txBody>
                        <a:bodyPr/>
                        <a:lstStyle/>
                        <a:p>
                          <a:pPr>
                            <a:spcAft>
                              <a:spcPts val="0"/>
                            </a:spcAft>
                          </a:pPr>
                          <a:r>
                            <a:rPr lang="pl-PL" sz="1400" b="0" dirty="0" smtClean="0">
                              <a:solidFill>
                                <a:schemeClr val="tx1"/>
                              </a:solidFill>
                              <a:effectLst/>
                              <a:latin typeface="+mn-lt"/>
                              <a:ea typeface="Calibri"/>
                              <a:cs typeface="Times New Roman"/>
                            </a:rPr>
                            <a:t>Współczynnik kształtu</a:t>
                          </a:r>
                          <a:endParaRPr lang="pl-PL" sz="1400" b="0" dirty="0">
                            <a:solidFill>
                              <a:schemeClr val="tx1"/>
                            </a:solidFill>
                            <a:effectLst/>
                            <a:latin typeface="+mn-lt"/>
                            <a:ea typeface="Calibri"/>
                            <a:cs typeface="Times New Roman"/>
                          </a:endParaRPr>
                        </a:p>
                      </a:txBody>
                      <a:tcPr marL="68580" marR="68580" marT="0" marB="0"/>
                    </a:tc>
                    <a:tc>
                      <a:txBody>
                        <a:bodyPr/>
                        <a:lstStyle/>
                        <a:p>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𝐾</m:t>
                                    </m:r>
                                  </m:e>
                                  <m:sub>
                                    <m:r>
                                      <a:rPr lang="pl-PL" sz="1400" b="0" i="1" smtClean="0">
                                        <a:solidFill>
                                          <a:schemeClr val="tx1"/>
                                        </a:solidFill>
                                        <a:latin typeface="Cambria Math"/>
                                      </a:rPr>
                                      <m:t>𝑘</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𝑟𝑚𝑠</m:t>
                                        </m:r>
                                      </m:sub>
                                    </m:sSub>
                                  </m:num>
                                  <m:den>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𝑒</m:t>
                                        </m:r>
                                      </m:sub>
                                    </m:sSub>
                                  </m:den>
                                </m:f>
                              </m:oMath>
                            </m:oMathPara>
                          </a14:m>
                          <a:endParaRPr lang="pl-PL" sz="1400" b="0" dirty="0">
                            <a:solidFill>
                              <a:schemeClr val="tx1"/>
                            </a:solidFill>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𝑘</m:t>
                                    </m:r>
                                  </m:e>
                                  <m:sub>
                                    <m:r>
                                      <a:rPr lang="pl-PL" sz="1400" b="0" i="1" smtClean="0">
                                        <a:solidFill>
                                          <a:schemeClr val="tx1"/>
                                        </a:solidFill>
                                        <a:latin typeface="Cambria Math"/>
                                      </a:rPr>
                                      <m:t>𝑘</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𝑟𝑚𝑠</m:t>
                                        </m:r>
                                      </m:sub>
                                    </m:sSub>
                                  </m:num>
                                  <m:den>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𝑒</m:t>
                                        </m:r>
                                      </m:sub>
                                    </m:sSub>
                                  </m:den>
                                </m:f>
                              </m:oMath>
                            </m:oMathPara>
                          </a14:m>
                          <a:endParaRPr lang="pl-PL" sz="1400" b="0" dirty="0">
                            <a:solidFill>
                              <a:schemeClr val="tx1"/>
                            </a:solidFill>
                            <a:latin typeface="+mn-lt"/>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0" dirty="0" smtClean="0">
                              <a:solidFill>
                                <a:schemeClr val="tx1"/>
                              </a:solidFill>
                              <a:effectLst/>
                              <a:latin typeface="+mn-lt"/>
                              <a:ea typeface="Calibri"/>
                              <a:cs typeface="Times New Roman"/>
                            </a:rPr>
                            <a:t>Współczynnik szczytu</a:t>
                          </a:r>
                        </a:p>
                      </a:txBody>
                      <a:tcPr marL="68580" marR="68580" marT="0" marB="0"/>
                    </a:tc>
                    <a:tc>
                      <a:txBody>
                        <a:bodyPr/>
                        <a:lstStyle/>
                        <a:p>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𝐾</m:t>
                                    </m:r>
                                  </m:e>
                                  <m:sub>
                                    <m:r>
                                      <a:rPr lang="pl-PL" sz="1400" b="0" i="1" smtClean="0">
                                        <a:solidFill>
                                          <a:schemeClr val="tx1"/>
                                        </a:solidFill>
                                        <a:latin typeface="Cambria Math"/>
                                      </a:rPr>
                                      <m:t>𝑠𝑧</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𝑚𝑎𝑥</m:t>
                                        </m:r>
                                      </m:sub>
                                    </m:sSub>
                                  </m:num>
                                  <m:den>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𝑋</m:t>
                                        </m:r>
                                      </m:e>
                                      <m:sub>
                                        <m:r>
                                          <a:rPr lang="pl-PL" sz="1400" b="0" i="1" smtClean="0">
                                            <a:solidFill>
                                              <a:schemeClr val="tx1"/>
                                            </a:solidFill>
                                            <a:latin typeface="Cambria Math"/>
                                          </a:rPr>
                                          <m:t>𝑟𝑚𝑠</m:t>
                                        </m:r>
                                      </m:sub>
                                    </m:sSub>
                                  </m:den>
                                </m:f>
                              </m:oMath>
                            </m:oMathPara>
                          </a14:m>
                          <a:endParaRPr lang="pl-PL" sz="1400" b="0" dirty="0">
                            <a:solidFill>
                              <a:schemeClr val="tx1"/>
                            </a:solidFill>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𝐾</m:t>
                                    </m:r>
                                  </m:e>
                                  <m:sub>
                                    <m:r>
                                      <a:rPr lang="pl-PL" sz="1400" b="0" i="1" smtClean="0">
                                        <a:solidFill>
                                          <a:schemeClr val="tx1"/>
                                        </a:solidFill>
                                        <a:latin typeface="Cambria Math"/>
                                      </a:rPr>
                                      <m:t>𝑠𝑧</m:t>
                                    </m:r>
                                  </m:sub>
                                </m:sSub>
                                <m:r>
                                  <a:rPr lang="pl-PL" sz="1400" b="0" i="1" smtClean="0">
                                    <a:solidFill>
                                      <a:schemeClr val="tx1"/>
                                    </a:solidFill>
                                    <a:latin typeface="Cambria Math"/>
                                  </a:rPr>
                                  <m:t>=</m:t>
                                </m:r>
                                <m:f>
                                  <m:fPr>
                                    <m:ctrlPr>
                                      <a:rPr lang="pl-PL" sz="1400" b="0" i="1" smtClean="0">
                                        <a:solidFill>
                                          <a:schemeClr val="tx1"/>
                                        </a:solidFill>
                                        <a:latin typeface="Cambria Math" panose="02040503050406030204" pitchFamily="18" charset="0"/>
                                      </a:rPr>
                                    </m:ctrlPr>
                                  </m:fPr>
                                  <m:num>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𝑚𝑎𝑥</m:t>
                                        </m:r>
                                      </m:sub>
                                    </m:sSub>
                                  </m:num>
                                  <m:den>
                                    <m:sSub>
                                      <m:sSubPr>
                                        <m:ctrlPr>
                                          <a:rPr lang="pl-PL" sz="1400" b="0" i="1" smtClean="0">
                                            <a:solidFill>
                                              <a:schemeClr val="tx1"/>
                                            </a:solidFill>
                                            <a:latin typeface="Cambria Math" panose="02040503050406030204" pitchFamily="18" charset="0"/>
                                          </a:rPr>
                                        </m:ctrlPr>
                                      </m:sSubPr>
                                      <m:e>
                                        <m:r>
                                          <a:rPr lang="pl-PL" sz="1400" b="0" i="1" smtClean="0">
                                            <a:solidFill>
                                              <a:schemeClr val="tx1"/>
                                            </a:solidFill>
                                            <a:latin typeface="Cambria Math"/>
                                          </a:rPr>
                                          <m:t>𝑥</m:t>
                                        </m:r>
                                      </m:e>
                                      <m:sub>
                                        <m:r>
                                          <a:rPr lang="pl-PL" sz="1400" b="0" i="1" smtClean="0">
                                            <a:solidFill>
                                              <a:schemeClr val="tx1"/>
                                            </a:solidFill>
                                            <a:latin typeface="Cambria Math"/>
                                          </a:rPr>
                                          <m:t>𝑟𝑚𝑠</m:t>
                                        </m:r>
                                      </m:sub>
                                    </m:sSub>
                                  </m:den>
                                </m:f>
                              </m:oMath>
                            </m:oMathPara>
                          </a14:m>
                          <a:endParaRPr lang="pl-PL" sz="1400" b="0" dirty="0">
                            <a:solidFill>
                              <a:schemeClr val="tx1"/>
                            </a:solidFill>
                            <a:latin typeface="+mn-lt"/>
                          </a:endParaRPr>
                        </a:p>
                      </a:txBody>
                      <a:tcPr/>
                    </a:tc>
                    <a:extLst>
                      <a:ext uri="{0D108BD9-81ED-4DB2-BD59-A6C34878D82A}">
                        <a16:rowId xmlns:a16="http://schemas.microsoft.com/office/drawing/2014/main" val="10003"/>
                      </a:ext>
                    </a:extLst>
                  </a:tr>
                </a:tbl>
              </a:graphicData>
            </a:graphic>
          </p:graphicFrame>
        </mc:Choice>
        <mc:Fallback xmlns="">
          <p:graphicFrame>
            <p:nvGraphicFramePr>
              <p:cNvPr id="15" name="Tabela 14"/>
              <p:cNvGraphicFramePr>
                <a:graphicFrameLocks noGrp="1"/>
              </p:cNvGraphicFramePr>
              <p:nvPr>
                <p:extLst>
                  <p:ext uri="{D42A27DB-BD31-4B8C-83A1-F6EECF244321}">
                    <p14:modId xmlns:p14="http://schemas.microsoft.com/office/powerpoint/2010/main" val="685631768"/>
                  </p:ext>
                </p:extLst>
              </p:nvPr>
            </p:nvGraphicFramePr>
            <p:xfrm>
              <a:off x="467544" y="2312888"/>
              <a:ext cx="8280920" cy="2346072"/>
            </p:xfrm>
            <a:graphic>
              <a:graphicData uri="http://schemas.openxmlformats.org/drawingml/2006/table">
                <a:tbl>
                  <a:tblPr firstRow="1" bandRow="1">
                    <a:tableStyleId>{5C22544A-7EE6-4342-B048-85BDC9FD1C3A}</a:tableStyleId>
                  </a:tblPr>
                  <a:tblGrid>
                    <a:gridCol w="2016224"/>
                    <a:gridCol w="3187640"/>
                    <a:gridCol w="3077056"/>
                  </a:tblGrid>
                  <a:tr h="370840">
                    <a:tc>
                      <a:txBody>
                        <a:bodyPr/>
                        <a:lstStyle/>
                        <a:p>
                          <a:r>
                            <a:rPr lang="pl-PL" sz="1400" b="0" dirty="0" smtClean="0">
                              <a:solidFill>
                                <a:schemeClr val="tx1"/>
                              </a:solidFill>
                              <a:latin typeface="+mn-lt"/>
                            </a:rPr>
                            <a:t>Parametr sygnału</a:t>
                          </a:r>
                          <a:endParaRPr lang="pl-PL" sz="1400" b="0" dirty="0">
                            <a:solidFill>
                              <a:schemeClr val="tx1"/>
                            </a:solidFill>
                            <a:latin typeface="+mn-lt"/>
                          </a:endParaRPr>
                        </a:p>
                      </a:txBody>
                      <a:tcPr/>
                    </a:tc>
                    <a:tc>
                      <a:txBody>
                        <a:bodyPr/>
                        <a:lstStyle/>
                        <a:p>
                          <a:r>
                            <a:rPr lang="pl-PL" sz="1400" b="0" dirty="0" smtClean="0">
                              <a:solidFill>
                                <a:schemeClr val="tx1"/>
                              </a:solidFill>
                              <a:latin typeface="+mn-lt"/>
                            </a:rPr>
                            <a:t>Sygnał ciągły</a:t>
                          </a:r>
                          <a:endParaRPr lang="pl-PL" sz="1400" b="0" dirty="0">
                            <a:solidFill>
                              <a:schemeClr val="tx1"/>
                            </a:solidFill>
                            <a:latin typeface="+mn-lt"/>
                          </a:endParaRPr>
                        </a:p>
                      </a:txBody>
                      <a:tcPr/>
                    </a:tc>
                    <a:tc>
                      <a:txBody>
                        <a:bodyPr/>
                        <a:lstStyle/>
                        <a:p>
                          <a:r>
                            <a:rPr lang="pl-PL" sz="1400" b="0" smtClean="0">
                              <a:solidFill>
                                <a:schemeClr val="tx1"/>
                              </a:solidFill>
                              <a:latin typeface="+mn-lt"/>
                            </a:rPr>
                            <a:t>Sygnał cyfrowy</a:t>
                          </a:r>
                          <a:endParaRPr lang="pl-PL" sz="1400" b="0">
                            <a:solidFill>
                              <a:schemeClr val="tx1"/>
                            </a:solidFill>
                            <a:latin typeface="+mn-lt"/>
                          </a:endParaRPr>
                        </a:p>
                      </a:txBody>
                      <a:tcPr/>
                    </a:tc>
                  </a:tr>
                  <a:tr h="921512">
                    <a:tc>
                      <a:txBody>
                        <a:bodyPr/>
                        <a:lstStyle/>
                        <a:p>
                          <a:pPr>
                            <a:spcAft>
                              <a:spcPts val="0"/>
                            </a:spcAft>
                          </a:pPr>
                          <a:r>
                            <a:rPr lang="pl-PL" sz="1400" b="0" dirty="0" smtClean="0">
                              <a:solidFill>
                                <a:schemeClr val="tx1"/>
                              </a:solidFill>
                              <a:effectLst/>
                              <a:latin typeface="+mn-lt"/>
                              <a:ea typeface="Calibri"/>
                              <a:cs typeface="Times New Roman"/>
                            </a:rPr>
                            <a:t>RMS (wartość skuteczna)</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a:p>
                      </a:txBody>
                      <a:tcPr>
                        <a:blipFill rotWithShape="1">
                          <a:blip r:embed="rId2"/>
                          <a:stretch>
                            <a:fillRect l="-63602" t="-41060" r="-96935" b="-115232"/>
                          </a:stretch>
                        </a:blipFill>
                      </a:tcPr>
                    </a:tc>
                    <a:tc>
                      <a:txBody>
                        <a:bodyPr/>
                        <a:lstStyle/>
                        <a:p>
                          <a:endParaRPr lang="pl-PL"/>
                        </a:p>
                      </a:txBody>
                      <a:tcPr>
                        <a:blipFill rotWithShape="1">
                          <a:blip r:embed="rId2"/>
                          <a:stretch>
                            <a:fillRect l="-169109" t="-41060" r="-198" b="-115232"/>
                          </a:stretch>
                        </a:blipFill>
                      </a:tcPr>
                    </a:tc>
                  </a:tr>
                  <a:tr h="526860">
                    <a:tc>
                      <a:txBody>
                        <a:bodyPr/>
                        <a:lstStyle/>
                        <a:p>
                          <a:pPr>
                            <a:spcAft>
                              <a:spcPts val="0"/>
                            </a:spcAft>
                          </a:pPr>
                          <a:r>
                            <a:rPr lang="pl-PL" sz="1400" b="0" dirty="0" smtClean="0">
                              <a:solidFill>
                                <a:schemeClr val="tx1"/>
                              </a:solidFill>
                              <a:effectLst/>
                              <a:latin typeface="+mn-lt"/>
                              <a:ea typeface="Calibri"/>
                              <a:cs typeface="Times New Roman"/>
                            </a:rPr>
                            <a:t>Współczynnik kształtu</a:t>
                          </a:r>
                          <a:endParaRPr lang="pl-PL" sz="1400" b="0" dirty="0">
                            <a:solidFill>
                              <a:schemeClr val="tx1"/>
                            </a:solidFill>
                            <a:effectLst/>
                            <a:latin typeface="+mn-lt"/>
                            <a:ea typeface="Calibri"/>
                            <a:cs typeface="Times New Roman"/>
                          </a:endParaRPr>
                        </a:p>
                      </a:txBody>
                      <a:tcPr marL="68580" marR="68580" marT="0" marB="0"/>
                    </a:tc>
                    <a:tc>
                      <a:txBody>
                        <a:bodyPr/>
                        <a:lstStyle/>
                        <a:p>
                          <a:endParaRPr lang="pl-PL"/>
                        </a:p>
                      </a:txBody>
                      <a:tcPr>
                        <a:blipFill rotWithShape="1">
                          <a:blip r:embed="rId2"/>
                          <a:stretch>
                            <a:fillRect l="-63602" t="-244828" r="-96935" b="-100000"/>
                          </a:stretch>
                        </a:blipFill>
                      </a:tcPr>
                    </a:tc>
                    <a:tc>
                      <a:txBody>
                        <a:bodyPr/>
                        <a:lstStyle/>
                        <a:p>
                          <a:endParaRPr lang="pl-PL"/>
                        </a:p>
                      </a:txBody>
                      <a:tcPr>
                        <a:blipFill rotWithShape="1">
                          <a:blip r:embed="rId2"/>
                          <a:stretch>
                            <a:fillRect l="-169109" t="-244828" r="-198" b="-100000"/>
                          </a:stretch>
                        </a:blipFill>
                      </a:tcPr>
                    </a:tc>
                  </a:tr>
                  <a:tr h="526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0" dirty="0" smtClean="0">
                              <a:solidFill>
                                <a:schemeClr val="tx1"/>
                              </a:solidFill>
                              <a:effectLst/>
                              <a:latin typeface="+mn-lt"/>
                              <a:ea typeface="Calibri"/>
                              <a:cs typeface="Times New Roman"/>
                            </a:rPr>
                            <a:t>Współczynnik szczytu</a:t>
                          </a:r>
                        </a:p>
                      </a:txBody>
                      <a:tcPr marL="68580" marR="68580" marT="0" marB="0"/>
                    </a:tc>
                    <a:tc>
                      <a:txBody>
                        <a:bodyPr/>
                        <a:lstStyle/>
                        <a:p>
                          <a:endParaRPr lang="pl-PL"/>
                        </a:p>
                      </a:txBody>
                      <a:tcPr>
                        <a:blipFill rotWithShape="1">
                          <a:blip r:embed="rId2"/>
                          <a:stretch>
                            <a:fillRect l="-63602" t="-348837" r="-96935" b="-1163"/>
                          </a:stretch>
                        </a:blipFill>
                      </a:tcPr>
                    </a:tc>
                    <a:tc>
                      <a:txBody>
                        <a:bodyPr/>
                        <a:lstStyle/>
                        <a:p>
                          <a:endParaRPr lang="pl-PL"/>
                        </a:p>
                      </a:txBody>
                      <a:tcPr>
                        <a:blipFill rotWithShape="1">
                          <a:blip r:embed="rId2"/>
                          <a:stretch>
                            <a:fillRect l="-169109" t="-348837" r="-198" b="-1163"/>
                          </a:stretch>
                        </a:blipFill>
                      </a:tcPr>
                    </a:tc>
                  </a:tr>
                </a:tbl>
              </a:graphicData>
            </a:graphic>
          </p:graphicFrame>
        </mc:Fallback>
      </mc:AlternateContent>
    </p:spTree>
    <p:extLst>
      <p:ext uri="{BB962C8B-B14F-4D97-AF65-F5344CB8AC3E}">
        <p14:creationId xmlns:p14="http://schemas.microsoft.com/office/powerpoint/2010/main" val="1195220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1362</Words>
  <Application>Microsoft Office PowerPoint</Application>
  <PresentationFormat>Pokaz na ekranie (4:3)</PresentationFormat>
  <Paragraphs>335</Paragraphs>
  <Slides>37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Arial</vt:lpstr>
      <vt:lpstr>Calibri</vt:lpstr>
      <vt:lpstr>Cambria Math</vt:lpstr>
      <vt:lpstr>Times New Roman</vt:lpstr>
      <vt:lpstr>Motyw pakietu Office</vt:lpstr>
      <vt:lpstr>DIAGNOSTYKA UKŁADÓW MECHANICZNYCH</vt:lpstr>
      <vt:lpstr>Agenda</vt:lpstr>
      <vt:lpstr>Metody przetwarzania i analizy sygnałów w diagnostyce</vt:lpstr>
      <vt:lpstr>Metody przetwarzania i analizy sygnałów w diagnostyce</vt:lpstr>
      <vt:lpstr>Metody przetwarzania i analizy sygnałów w diagnostyce</vt:lpstr>
      <vt:lpstr>Metody przetwarzania i analizy sygnałów w diagnostyce</vt:lpstr>
      <vt:lpstr>Metody przetwarzania i analizy sygnałów w diagnostyce</vt:lpstr>
      <vt:lpstr>Metody przetwarzania i analizy sygnałów w diagnostyce</vt:lpstr>
      <vt:lpstr>Metody przetwarzania i analizy sygnałów w diagnostyce</vt:lpstr>
      <vt:lpstr>Zastosowanie transformaty Fouriera</vt:lpstr>
      <vt:lpstr>Zastosowanie transformaty Fouriera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Podsumowanie</vt:lpstr>
      <vt:lpstr>Podsumowanie</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Analiza częstotliwościowa</vt:lpstr>
      <vt:lpstr>Spektrogramy</vt:lpstr>
      <vt:lpstr>Spektrogramy</vt:lpstr>
      <vt:lpstr>Spektrogramy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DIAGNOSTYKA UKŁADÓW MECHATRONICZNYCH</dc:title>
  <cp:lastModifiedBy>Admin</cp:lastModifiedBy>
  <cp:revision>68</cp:revision>
  <dcterms:modified xsi:type="dcterms:W3CDTF">2023-03-05T12:21:13Z</dcterms:modified>
</cp:coreProperties>
</file>