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72" r:id="rId8"/>
    <p:sldId id="264" r:id="rId9"/>
    <p:sldId id="265" r:id="rId10"/>
    <p:sldId id="266" r:id="rId11"/>
    <p:sldId id="267" r:id="rId12"/>
    <p:sldId id="279" r:id="rId13"/>
    <p:sldId id="273" r:id="rId14"/>
    <p:sldId id="274" r:id="rId15"/>
    <p:sldId id="275" r:id="rId16"/>
    <p:sldId id="276" r:id="rId17"/>
    <p:sldId id="277" r:id="rId18"/>
    <p:sldId id="278" r:id="rId19"/>
    <p:sldId id="268" r:id="rId20"/>
    <p:sldId id="280" r:id="rId21"/>
    <p:sldId id="281" r:id="rId22"/>
    <p:sldId id="269" r:id="rId2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1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05.03.2023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DIAGNOSTYKA UKŁADÓW </a:t>
            </a:r>
            <a:r>
              <a:rPr lang="pl-PL" dirty="0" smtClean="0"/>
              <a:t>MECHANICZNYCH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Kierunek: I ME DU</a:t>
            </a:r>
            <a:endParaRPr lang="pl-PL" dirty="0" smtClean="0"/>
          </a:p>
          <a:p>
            <a:r>
              <a:rPr lang="pl-PL" dirty="0" smtClean="0"/>
              <a:t>Wykład 1a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628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pl-PL" dirty="0" smtClean="0"/>
              <a:t>Systemy </a:t>
            </a:r>
            <a:r>
              <a:rPr lang="pl-PL" dirty="0"/>
              <a:t>i </a:t>
            </a:r>
            <a:r>
              <a:rPr lang="pl-PL" dirty="0" smtClean="0"/>
              <a:t>programy </a:t>
            </a:r>
            <a:r>
              <a:rPr lang="pl-PL" dirty="0"/>
              <a:t>do wspomagania diagnostyki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800" dirty="0" smtClean="0"/>
              <a:t>Systemy SCADA</a:t>
            </a:r>
          </a:p>
          <a:p>
            <a:pPr algn="just"/>
            <a:r>
              <a:rPr lang="pl-PL" sz="1800" dirty="0" smtClean="0"/>
              <a:t>Systemy do analizy danych i wizualizacji przetworzonych danych (zwykle dedykowane do problemów, np. do diagnostyka drganiowej, do diagnostyki obrazowej – w medycynie, itp.)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4523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/>
              <a:t>Systemy SCADA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dirty="0"/>
              <a:t>SCADA </a:t>
            </a:r>
            <a:r>
              <a:rPr lang="pl-PL" sz="1800" dirty="0" smtClean="0"/>
              <a:t>(ang. </a:t>
            </a:r>
            <a:r>
              <a:rPr lang="pl-PL" sz="1800" i="1" dirty="0" err="1"/>
              <a:t>Supervisory</a:t>
            </a:r>
            <a:r>
              <a:rPr lang="pl-PL" sz="1800" i="1" dirty="0"/>
              <a:t> Control And Data </a:t>
            </a:r>
            <a:r>
              <a:rPr lang="pl-PL" sz="1800" i="1" dirty="0" err="1"/>
              <a:t>Acquisition</a:t>
            </a:r>
            <a:r>
              <a:rPr lang="pl-PL" sz="1800" dirty="0"/>
              <a:t>) – system informatyczny nadzorujący przebieg procesu technologicznego lub produkcyjnego. Jego główne funkcje obejmują zbieranie aktualnych danych (pomiarów), ich wizualizację, sterowanie procesem, alarmowanie oraz archiwizację danych</a:t>
            </a:r>
            <a:r>
              <a:rPr lang="pl-PL" sz="1800" dirty="0" smtClean="0"/>
              <a:t>.</a:t>
            </a:r>
          </a:p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r>
              <a:rPr lang="pl-PL" sz="1800" dirty="0" smtClean="0"/>
              <a:t>Struktura systemu</a:t>
            </a:r>
            <a:endParaRPr lang="pl-PL" sz="1800" dirty="0"/>
          </a:p>
          <a:p>
            <a:pPr marL="0" indent="0" algn="just">
              <a:buNone/>
            </a:pPr>
            <a:r>
              <a:rPr lang="pl-PL" sz="1800" dirty="0"/>
              <a:t>Termin SCADA zwykle odnosi się do systemu komputerowego, który pełni rolę nadrzędną w stosunku do sterowników PLC i innych urządzeń. Na ogół to sterowniki PLC połączone są bezpośrednio z urządzeniami wykonawczymi (zawory, pompy itp.) i pomiarowymi (czujniki temperatury, poziomu itp.) i zbierają aktualne dane z obiektu oraz wykonują automatyczne algorytmy sterowania i regulacji. Za pośrednictwem sterowników PLC dane trafiają do systemu komputerowego i tam są archiwizowane oraz przetwarzane na formę bardziej przyjazną dla użytkownika. Operatorzy systemu zadają generalne parametry procesu lub prowadzą proces w trybie ręcznym, czy awaryjnym.</a:t>
            </a:r>
          </a:p>
        </p:txBody>
      </p:sp>
    </p:spTree>
    <p:extLst>
      <p:ext uri="{BB962C8B-B14F-4D97-AF65-F5344CB8AC3E}">
        <p14:creationId xmlns:p14="http://schemas.microsoft.com/office/powerpoint/2010/main" val="3384523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/>
              <a:t>Systemy SCADA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55"/>
          <a:stretch/>
        </p:blipFill>
        <p:spPr bwMode="auto">
          <a:xfrm>
            <a:off x="1010368" y="1628800"/>
            <a:ext cx="7162032" cy="4487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4562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/>
              <a:t>Systemy SCADA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/>
              <a:t>Przykładowe systemy </a:t>
            </a:r>
            <a:r>
              <a:rPr lang="pl-PL" sz="1800" dirty="0" smtClean="0"/>
              <a:t>SCADA</a:t>
            </a:r>
          </a:p>
          <a:p>
            <a:pPr algn="just"/>
            <a:r>
              <a:rPr lang="pl-PL" sz="1800" b="1" dirty="0"/>
              <a:t>APLIXCOM: SCADA-MES </a:t>
            </a:r>
            <a:r>
              <a:rPr lang="pl-PL" sz="1800" dirty="0"/>
              <a:t>– Produkt polskiej firmy APLIXCOM oparty na serwerze OPC służący do nadzorowania i wizualizacji procesów na produkcji.</a:t>
            </a:r>
          </a:p>
          <a:p>
            <a:pPr algn="just"/>
            <a:r>
              <a:rPr lang="pl-PL" sz="1800" b="1" dirty="0" err="1"/>
              <a:t>Adroit</a:t>
            </a:r>
            <a:r>
              <a:rPr lang="pl-PL" sz="1800" dirty="0"/>
              <a:t> – system SCADA wraz z oprogramowaniem raportującym OPUS oraz dostępem poprzez strony web (VIZNET). Producent: </a:t>
            </a:r>
            <a:r>
              <a:rPr lang="pl-PL" sz="1800" dirty="0" err="1"/>
              <a:t>Adroit</a:t>
            </a:r>
            <a:r>
              <a:rPr lang="pl-PL" sz="1800" dirty="0"/>
              <a:t> Technologies</a:t>
            </a:r>
          </a:p>
          <a:p>
            <a:pPr algn="just"/>
            <a:r>
              <a:rPr lang="pl-PL" sz="1800" b="1" dirty="0" err="1"/>
              <a:t>AutoLink</a:t>
            </a:r>
            <a:r>
              <a:rPr lang="pl-PL" sz="1800" dirty="0"/>
              <a:t> – oprogramowanie SCADA firmy ASCON</a:t>
            </a:r>
          </a:p>
          <a:p>
            <a:pPr algn="just"/>
            <a:r>
              <a:rPr lang="pl-PL" sz="1800" b="1" dirty="0"/>
              <a:t>ANT Studio </a:t>
            </a:r>
            <a:r>
              <a:rPr lang="pl-PL" sz="1800" dirty="0"/>
              <a:t>– oprogramowanie SCADA firmy ANT, do integracji systemów automatyki i pomiarów z wbudowanym serwerem WWW, telemetrią, oraz językiem skryptów [TCL/</a:t>
            </a:r>
            <a:r>
              <a:rPr lang="pl-PL" sz="1800" dirty="0" err="1"/>
              <a:t>Tk</a:t>
            </a:r>
            <a:r>
              <a:rPr lang="pl-PL" sz="1800" dirty="0" smtClean="0"/>
              <a:t>]</a:t>
            </a:r>
            <a:endParaRPr lang="pl-PL" sz="1800" dirty="0"/>
          </a:p>
          <a:p>
            <a:pPr algn="just"/>
            <a:r>
              <a:rPr lang="pl-PL" sz="1800" b="1" dirty="0" err="1" smtClean="0"/>
              <a:t>Asix</a:t>
            </a:r>
            <a:r>
              <a:rPr lang="pl-PL" sz="1800" dirty="0" smtClean="0"/>
              <a:t> </a:t>
            </a:r>
            <a:r>
              <a:rPr lang="pl-PL" sz="1800" dirty="0"/>
              <a:t>– pakiet projektowania i realizacji systemów wizualizacji i nadzoru komputerowego firmy </a:t>
            </a:r>
            <a:r>
              <a:rPr lang="pl-PL" sz="1800" dirty="0" smtClean="0"/>
              <a:t>ASKOM</a:t>
            </a:r>
            <a:endParaRPr lang="pl-PL" sz="1800" dirty="0"/>
          </a:p>
          <a:p>
            <a:pPr algn="just"/>
            <a:r>
              <a:rPr lang="pl-PL" sz="1800" b="1" dirty="0"/>
              <a:t>BTC </a:t>
            </a:r>
            <a:r>
              <a:rPr lang="pl-PL" sz="1800" b="1" dirty="0" smtClean="0"/>
              <a:t>PRINS </a:t>
            </a:r>
            <a:r>
              <a:rPr lang="pl-PL" sz="1800" dirty="0"/>
              <a:t>– System Zarządzania Sieciami firmy BTC AG</a:t>
            </a:r>
          </a:p>
          <a:p>
            <a:pPr algn="just"/>
            <a:r>
              <a:rPr lang="pl-PL" sz="1800" b="1" dirty="0" err="1"/>
              <a:t>CoMeta</a:t>
            </a:r>
            <a:r>
              <a:rPr lang="pl-PL" sz="1800" dirty="0"/>
              <a:t> – polski system SCADA firmy </a:t>
            </a:r>
            <a:r>
              <a:rPr lang="pl-PL" sz="1800" dirty="0" err="1"/>
              <a:t>MetaSoft</a:t>
            </a:r>
            <a:endParaRPr lang="pl-PL" sz="1800" dirty="0"/>
          </a:p>
          <a:p>
            <a:pPr algn="just"/>
            <a:r>
              <a:rPr lang="pl-PL" sz="1800" b="1" dirty="0"/>
              <a:t>Control Maestro</a:t>
            </a:r>
            <a:r>
              <a:rPr lang="pl-PL" sz="1800" dirty="0"/>
              <a:t> (dawniej </a:t>
            </a:r>
            <a:r>
              <a:rPr lang="pl-PL" sz="1800" dirty="0" err="1"/>
              <a:t>Wizcon</a:t>
            </a:r>
            <a:r>
              <a:rPr lang="pl-PL" sz="1800" dirty="0"/>
              <a:t> </a:t>
            </a:r>
            <a:r>
              <a:rPr lang="pl-PL" sz="1800" dirty="0" err="1"/>
              <a:t>Supervisor</a:t>
            </a:r>
            <a:r>
              <a:rPr lang="pl-PL" sz="1800" dirty="0"/>
              <a:t>) – oprogramowanie SCADA firmy </a:t>
            </a:r>
            <a:r>
              <a:rPr lang="pl-PL" sz="1800" dirty="0" err="1" smtClean="0"/>
              <a:t>Elutions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003605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/>
              <a:t>Systemy SCADA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/>
              <a:t>Przykładowe systemy </a:t>
            </a:r>
            <a:r>
              <a:rPr lang="pl-PL" sz="1800" dirty="0" smtClean="0"/>
              <a:t>SCADA</a:t>
            </a:r>
          </a:p>
          <a:p>
            <a:pPr algn="just"/>
            <a:r>
              <a:rPr lang="pl-PL" sz="1800" b="1" dirty="0" err="1" smtClean="0"/>
              <a:t>DEMKop</a:t>
            </a:r>
            <a:r>
              <a:rPr lang="pl-PL" sz="1800" dirty="0" smtClean="0"/>
              <a:t> </a:t>
            </a:r>
            <a:r>
              <a:rPr lang="pl-PL" sz="1800" dirty="0"/>
              <a:t>– system dla dyspozytorni energomechanicznych firmy </a:t>
            </a:r>
            <a:r>
              <a:rPr lang="pl-PL" sz="1800" dirty="0" err="1" smtClean="0"/>
              <a:t>Somar</a:t>
            </a:r>
            <a:endParaRPr lang="pl-PL" sz="1800" dirty="0"/>
          </a:p>
          <a:p>
            <a:pPr algn="just"/>
            <a:r>
              <a:rPr lang="pl-PL" sz="1800" b="1" dirty="0"/>
              <a:t>ECONTROL</a:t>
            </a:r>
            <a:r>
              <a:rPr lang="pl-PL" sz="1800" dirty="0"/>
              <a:t> – – system nadzoru i wizualizacji firmy ENERGOTEST</a:t>
            </a:r>
          </a:p>
          <a:p>
            <a:pPr algn="just"/>
            <a:r>
              <a:rPr lang="pl-PL" sz="1800" b="1" dirty="0"/>
              <a:t>EDS</a:t>
            </a:r>
            <a:r>
              <a:rPr lang="pl-PL" sz="1800" dirty="0"/>
              <a:t> – system zbierania i przetwarzania danych obiektowych firmy </a:t>
            </a:r>
            <a:r>
              <a:rPr lang="pl-PL" sz="1800" dirty="0" err="1"/>
              <a:t>Transition</a:t>
            </a:r>
            <a:r>
              <a:rPr lang="pl-PL" sz="1800" dirty="0"/>
              <a:t> Technologies S.A</a:t>
            </a:r>
            <a:r>
              <a:rPr lang="pl-PL" sz="1800" dirty="0" smtClean="0"/>
              <a:t>.</a:t>
            </a:r>
            <a:endParaRPr lang="pl-PL" sz="1800" dirty="0"/>
          </a:p>
          <a:p>
            <a:pPr algn="just"/>
            <a:r>
              <a:rPr lang="pl-PL" sz="1800" b="1" dirty="0"/>
              <a:t>EMAC</a:t>
            </a:r>
            <a:r>
              <a:rPr lang="pl-PL" sz="1800" dirty="0"/>
              <a:t> – system nadzoru i wizualizacji firmy ENERGOTEST</a:t>
            </a:r>
          </a:p>
          <a:p>
            <a:pPr algn="just"/>
            <a:r>
              <a:rPr lang="pl-PL" sz="1800" b="1" dirty="0"/>
              <a:t>ENERGIA</a:t>
            </a:r>
            <a:r>
              <a:rPr lang="pl-PL" sz="1800" dirty="0"/>
              <a:t> – polski system firmy NUMERON przeznaczony do nadzoru i wizualizacji danych o energii </a:t>
            </a:r>
            <a:r>
              <a:rPr lang="pl-PL" sz="1800" dirty="0" smtClean="0"/>
              <a:t>elektrycznej</a:t>
            </a:r>
            <a:endParaRPr lang="pl-PL" sz="1800" dirty="0"/>
          </a:p>
          <a:p>
            <a:pPr algn="just"/>
            <a:r>
              <a:rPr lang="pl-PL" sz="1800" b="1" dirty="0" err="1"/>
              <a:t>eVoster</a:t>
            </a:r>
            <a:r>
              <a:rPr lang="pl-PL" sz="1800" dirty="0"/>
              <a:t> – system nadzoru i wizualizacji firmy VOLEN S.A.</a:t>
            </a:r>
          </a:p>
          <a:p>
            <a:pPr algn="just"/>
            <a:r>
              <a:rPr lang="pl-PL" sz="1800" b="1" dirty="0"/>
              <a:t>GE HMI/SCADA CIMPLICITY </a:t>
            </a:r>
            <a:r>
              <a:rPr lang="pl-PL" sz="1800" dirty="0" smtClean="0"/>
              <a:t>, </a:t>
            </a:r>
            <a:r>
              <a:rPr lang="pl-PL" sz="1800" dirty="0"/>
              <a:t>firmy GE Digital (dawna nazwa CIMPLICITY Plant Edition</a:t>
            </a:r>
            <a:r>
              <a:rPr lang="pl-PL" sz="1800" dirty="0" smtClean="0"/>
              <a:t>)</a:t>
            </a:r>
            <a:endParaRPr lang="pl-PL" sz="1800" dirty="0"/>
          </a:p>
          <a:p>
            <a:pPr algn="just"/>
            <a:r>
              <a:rPr lang="pl-PL" sz="1800" b="1" dirty="0"/>
              <a:t>GE HMI/SCADA </a:t>
            </a:r>
            <a:r>
              <a:rPr lang="pl-PL" sz="1800" b="1" dirty="0" err="1"/>
              <a:t>iFIX</a:t>
            </a:r>
            <a:r>
              <a:rPr lang="pl-PL" sz="1800" dirty="0"/>
              <a:t>, firmy GE </a:t>
            </a:r>
            <a:r>
              <a:rPr lang="pl-PL" sz="1800" dirty="0" smtClean="0"/>
              <a:t>Digital</a:t>
            </a:r>
            <a:endParaRPr lang="pl-PL" sz="1800" dirty="0"/>
          </a:p>
          <a:p>
            <a:pPr algn="just"/>
            <a:r>
              <a:rPr lang="pl-PL" sz="1800" b="1" dirty="0"/>
              <a:t>GE </a:t>
            </a:r>
            <a:r>
              <a:rPr lang="pl-PL" sz="1800" b="1" dirty="0" err="1"/>
              <a:t>Webspace</a:t>
            </a:r>
            <a:r>
              <a:rPr lang="pl-PL" sz="1800" dirty="0"/>
              <a:t>, firmy GE Digital – system SCADA w przeglądarce www</a:t>
            </a:r>
          </a:p>
        </p:txBody>
      </p:sp>
    </p:spTree>
    <p:extLst>
      <p:ext uri="{BB962C8B-B14F-4D97-AF65-F5344CB8AC3E}">
        <p14:creationId xmlns:p14="http://schemas.microsoft.com/office/powerpoint/2010/main" val="71163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/>
              <a:t>Systemy SCADA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/>
              <a:t>Przykładowe systemy </a:t>
            </a:r>
            <a:r>
              <a:rPr lang="pl-PL" sz="1800" dirty="0" smtClean="0"/>
              <a:t>SCADA</a:t>
            </a:r>
          </a:p>
          <a:p>
            <a:pPr algn="just"/>
            <a:r>
              <a:rPr lang="pl-PL" sz="1800" b="1" dirty="0"/>
              <a:t>GEMOS</a:t>
            </a:r>
            <a:r>
              <a:rPr lang="pl-PL" sz="1800" dirty="0"/>
              <a:t> – System Zarządzania Budynkiem i Bezpieczeństwem firmy ELA COMPIL</a:t>
            </a:r>
          </a:p>
          <a:p>
            <a:pPr algn="just"/>
            <a:r>
              <a:rPr lang="pl-PL" sz="1800" b="1" dirty="0"/>
              <a:t>ICONICS – </a:t>
            </a:r>
            <a:r>
              <a:rPr lang="pl-PL" sz="1800" b="1" dirty="0" smtClean="0"/>
              <a:t>Genesis32/Genesis64 </a:t>
            </a:r>
            <a:r>
              <a:rPr lang="pl-PL" sz="1800" dirty="0"/>
              <a:t>– 32 i 64-bitowe systemy SCADA oparte na technologii OPC-UA</a:t>
            </a:r>
          </a:p>
          <a:p>
            <a:pPr algn="just"/>
            <a:r>
              <a:rPr lang="pl-PL" sz="1800" b="1" dirty="0" smtClean="0"/>
              <a:t>IC-VIEW</a:t>
            </a:r>
            <a:r>
              <a:rPr lang="pl-PL" sz="1800" dirty="0" smtClean="0"/>
              <a:t> – </a:t>
            </a:r>
            <a:r>
              <a:rPr lang="pl-PL" sz="1800" dirty="0"/>
              <a:t>systemy nadzoru i sterowania instalacji energetycznych i innych mediów serii </a:t>
            </a:r>
            <a:r>
              <a:rPr lang="pl-PL" sz="1800" dirty="0" err="1"/>
              <a:t>ICPower</a:t>
            </a:r>
            <a:r>
              <a:rPr lang="pl-PL" sz="1800" dirty="0"/>
              <a:t> firmy Inter-Consulting.</a:t>
            </a:r>
          </a:p>
          <a:p>
            <a:pPr algn="just"/>
            <a:r>
              <a:rPr lang="pl-PL" sz="1800" b="1" dirty="0" err="1" smtClean="0"/>
              <a:t>Ignition</a:t>
            </a:r>
            <a:r>
              <a:rPr lang="pl-PL" sz="1800" dirty="0" smtClean="0"/>
              <a:t> </a:t>
            </a:r>
            <a:r>
              <a:rPr lang="pl-PL" sz="1800" dirty="0"/>
              <a:t>– System SCADA oraz MES oparty na technologii Java. Wydawcą oprogramowania jest firma </a:t>
            </a:r>
            <a:r>
              <a:rPr lang="pl-PL" sz="1800" dirty="0" err="1"/>
              <a:t>Inductive</a:t>
            </a:r>
            <a:r>
              <a:rPr lang="pl-PL" sz="1800" dirty="0"/>
              <a:t> Automation.</a:t>
            </a:r>
          </a:p>
          <a:p>
            <a:pPr algn="just"/>
            <a:r>
              <a:rPr lang="pl-PL" sz="1800" b="1" dirty="0" err="1"/>
              <a:t>infoU</a:t>
            </a:r>
            <a:r>
              <a:rPr lang="pl-PL" sz="1800" dirty="0"/>
              <a:t> – oprogramowanie SCADA firmy LSIS</a:t>
            </a:r>
          </a:p>
          <a:p>
            <a:pPr algn="just"/>
            <a:r>
              <a:rPr lang="pl-PL" sz="1800" b="1" dirty="0" smtClean="0"/>
              <a:t>LBX</a:t>
            </a:r>
            <a:r>
              <a:rPr lang="pl-PL" sz="1800" dirty="0" smtClean="0"/>
              <a:t> </a:t>
            </a:r>
            <a:r>
              <a:rPr lang="pl-PL" sz="1800" dirty="0"/>
              <a:t>– system zbierania, wizualizacji, sygnalizacji i sterowania firmy LAB-EL (nadzór temperatury, wilgotności),</a:t>
            </a:r>
          </a:p>
          <a:p>
            <a:pPr algn="just"/>
            <a:r>
              <a:rPr lang="pl-PL" sz="1800" b="1" dirty="0" err="1"/>
              <a:t>National</a:t>
            </a:r>
            <a:r>
              <a:rPr lang="pl-PL" sz="1800" b="1" dirty="0"/>
              <a:t> Instruments </a:t>
            </a:r>
            <a:r>
              <a:rPr lang="pl-PL" sz="1800" b="1" dirty="0" err="1" smtClean="0"/>
              <a:t>LabVIEW</a:t>
            </a:r>
            <a:r>
              <a:rPr lang="pl-PL" sz="1800" b="1" dirty="0" smtClean="0"/>
              <a:t> </a:t>
            </a:r>
            <a:r>
              <a:rPr lang="pl-PL" sz="1800" dirty="0"/>
              <a:t>–</a:t>
            </a:r>
            <a:r>
              <a:rPr lang="pl-PL" sz="1800" dirty="0" smtClean="0"/>
              <a:t> środowisko </a:t>
            </a:r>
            <a:r>
              <a:rPr lang="pl-PL" sz="1800" dirty="0"/>
              <a:t>do tworzenia systemów SCADA (graficzny język programowania).</a:t>
            </a:r>
          </a:p>
          <a:p>
            <a:pPr algn="just"/>
            <a:r>
              <a:rPr lang="pl-PL" sz="1800" b="1" dirty="0" err="1" smtClean="0"/>
              <a:t>MicroSCADA</a:t>
            </a:r>
            <a:r>
              <a:rPr lang="pl-PL" sz="1800" dirty="0"/>
              <a:t>. Produkt firmy ABB służący do wizualizacji stacji elektroenergetycznej</a:t>
            </a:r>
          </a:p>
        </p:txBody>
      </p:sp>
    </p:spTree>
    <p:extLst>
      <p:ext uri="{BB962C8B-B14F-4D97-AF65-F5344CB8AC3E}">
        <p14:creationId xmlns:p14="http://schemas.microsoft.com/office/powerpoint/2010/main" val="2373832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/>
              <a:t>Systemy SCADA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/>
              <a:t>Przykładowe systemy </a:t>
            </a:r>
            <a:r>
              <a:rPr lang="pl-PL" sz="1800" dirty="0" smtClean="0"/>
              <a:t>SCADA</a:t>
            </a:r>
          </a:p>
          <a:p>
            <a:pPr algn="just"/>
            <a:r>
              <a:rPr lang="pl-PL" sz="1800" b="1" dirty="0" err="1"/>
              <a:t>Movicon</a:t>
            </a:r>
            <a:r>
              <a:rPr lang="pl-PL" sz="1800" b="1" dirty="0"/>
              <a:t> SCADA </a:t>
            </a:r>
            <a:r>
              <a:rPr lang="pl-PL" sz="1800" dirty="0"/>
              <a:t>Oprogramowanie wizualizacyjne służące do kontroli, monitorowania i archiwizacji parametrów urządzeń oraz procesów przemysłowych.</a:t>
            </a:r>
          </a:p>
          <a:p>
            <a:pPr algn="just"/>
            <a:r>
              <a:rPr lang="pl-PL" sz="1800" b="1" dirty="0" err="1"/>
              <a:t>OpenEye</a:t>
            </a:r>
            <a:r>
              <a:rPr lang="pl-PL" sz="1800" dirty="0"/>
              <a:t> </a:t>
            </a:r>
            <a:r>
              <a:rPr lang="pl-PL" sz="1800" b="1" dirty="0" smtClean="0"/>
              <a:t>SCADA</a:t>
            </a:r>
            <a:r>
              <a:rPr lang="pl-PL" sz="1800" dirty="0" smtClean="0"/>
              <a:t> </a:t>
            </a:r>
            <a:r>
              <a:rPr lang="pl-PL" sz="1800" dirty="0"/>
              <a:t>– oprogramowanie firmy WASKO S.A</a:t>
            </a:r>
            <a:r>
              <a:rPr lang="pl-PL" sz="1800" dirty="0" smtClean="0"/>
              <a:t>.</a:t>
            </a:r>
            <a:endParaRPr lang="pl-PL" sz="1800" dirty="0"/>
          </a:p>
          <a:p>
            <a:pPr algn="just"/>
            <a:r>
              <a:rPr lang="pl-PL" sz="1800" b="1" dirty="0"/>
              <a:t>Pro </a:t>
            </a:r>
            <a:r>
              <a:rPr lang="pl-PL" sz="1800" b="1" dirty="0" err="1"/>
              <a:t>Tool</a:t>
            </a:r>
            <a:endParaRPr lang="pl-PL" sz="1800" b="1" dirty="0"/>
          </a:p>
          <a:p>
            <a:pPr algn="just"/>
            <a:r>
              <a:rPr lang="pl-PL" sz="1800" b="1" dirty="0" smtClean="0"/>
              <a:t>PRO-2000</a:t>
            </a:r>
            <a:r>
              <a:rPr lang="pl-PL" sz="1800" dirty="0" smtClean="0"/>
              <a:t> – </a:t>
            </a:r>
            <a:r>
              <a:rPr lang="pl-PL" sz="1800" dirty="0"/>
              <a:t>elastyczny system SCADA po polsku</a:t>
            </a:r>
          </a:p>
          <a:p>
            <a:pPr algn="just"/>
            <a:r>
              <a:rPr lang="pl-PL" sz="1800" b="1" dirty="0"/>
              <a:t>PROMOTIC</a:t>
            </a:r>
            <a:r>
              <a:rPr lang="pl-PL" sz="1800" dirty="0"/>
              <a:t> </a:t>
            </a:r>
            <a:r>
              <a:rPr lang="pl-PL" sz="1800" b="1" dirty="0"/>
              <a:t>SCADA</a:t>
            </a:r>
            <a:r>
              <a:rPr lang="pl-PL" sz="1800" dirty="0"/>
              <a:t> system firmy </a:t>
            </a:r>
            <a:r>
              <a:rPr lang="pl-PL" sz="1800" dirty="0" err="1" smtClean="0"/>
              <a:t>Microsys</a:t>
            </a:r>
            <a:endParaRPr lang="pl-PL" sz="1800" dirty="0"/>
          </a:p>
          <a:p>
            <a:pPr algn="just"/>
            <a:r>
              <a:rPr lang="pl-PL" sz="1800" b="1" dirty="0" err="1"/>
              <a:t>RSView</a:t>
            </a:r>
            <a:r>
              <a:rPr lang="pl-PL" sz="1800" dirty="0"/>
              <a:t> firmy Rockwell Automation</a:t>
            </a:r>
          </a:p>
          <a:p>
            <a:pPr algn="just"/>
            <a:r>
              <a:rPr lang="pl-PL" sz="1800" b="1" dirty="0"/>
              <a:t>SAURON</a:t>
            </a:r>
            <a:r>
              <a:rPr lang="pl-PL" sz="1800" dirty="0"/>
              <a:t> </a:t>
            </a:r>
            <a:r>
              <a:rPr lang="pl-PL" sz="1800" dirty="0" smtClean="0"/>
              <a:t>– system </a:t>
            </a:r>
            <a:r>
              <a:rPr lang="pl-PL" sz="1800" dirty="0"/>
              <a:t>dyspozytorski przeznaczony dla średnich i dużych zakładów przemysłowych oraz górnictwa firmy RNT sp. z o.o.</a:t>
            </a:r>
          </a:p>
          <a:p>
            <a:pPr algn="just"/>
            <a:r>
              <a:rPr lang="pl-PL" sz="1800" b="1" dirty="0"/>
              <a:t>SCADA</a:t>
            </a:r>
            <a:r>
              <a:rPr lang="pl-PL" sz="1800" dirty="0"/>
              <a:t>: Solutions Centre</a:t>
            </a:r>
          </a:p>
          <a:p>
            <a:pPr algn="just"/>
            <a:r>
              <a:rPr lang="pl-PL" sz="1800" b="1" dirty="0" err="1" smtClean="0"/>
              <a:t>SCADABr</a:t>
            </a:r>
            <a:endParaRPr lang="pl-PL" sz="1800" b="1" dirty="0"/>
          </a:p>
          <a:p>
            <a:pPr algn="just"/>
            <a:r>
              <a:rPr lang="pl-PL" sz="1800" b="1" dirty="0" smtClean="0"/>
              <a:t>SCADA-LTS</a:t>
            </a:r>
            <a:endParaRPr lang="pl-PL" sz="1800" b="1" dirty="0"/>
          </a:p>
          <a:p>
            <a:pPr algn="just"/>
            <a:r>
              <a:rPr lang="pl-PL" sz="1800" b="1" dirty="0"/>
              <a:t>SCATEX</a:t>
            </a:r>
            <a:r>
              <a:rPr lang="pl-PL" sz="1800" dirty="0"/>
              <a:t> – system SCADA portugalskiej firmy EFACEC</a:t>
            </a:r>
          </a:p>
        </p:txBody>
      </p:sp>
    </p:spTree>
    <p:extLst>
      <p:ext uri="{BB962C8B-B14F-4D97-AF65-F5344CB8AC3E}">
        <p14:creationId xmlns:p14="http://schemas.microsoft.com/office/powerpoint/2010/main" val="308305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/>
              <a:t>Systemy SCADA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/>
              <a:t>Przykładowe systemy </a:t>
            </a:r>
            <a:r>
              <a:rPr lang="pl-PL" sz="1800" dirty="0" smtClean="0"/>
              <a:t>SCADA</a:t>
            </a:r>
          </a:p>
          <a:p>
            <a:pPr algn="just"/>
            <a:r>
              <a:rPr lang="pl-PL" sz="1800" b="1" dirty="0"/>
              <a:t>SMEW SCADA </a:t>
            </a:r>
            <a:r>
              <a:rPr lang="pl-PL" sz="1800" dirty="0"/>
              <a:t>– System monitoringu elektrowni wiatrowych firmy </a:t>
            </a:r>
            <a:r>
              <a:rPr lang="pl-PL" sz="1800" dirty="0" smtClean="0"/>
              <a:t>DATAMATIC</a:t>
            </a:r>
            <a:endParaRPr lang="pl-PL" sz="1800" dirty="0"/>
          </a:p>
          <a:p>
            <a:pPr algn="just"/>
            <a:r>
              <a:rPr lang="pl-PL" sz="1800" b="1" dirty="0" err="1" smtClean="0"/>
              <a:t>SMoK</a:t>
            </a:r>
            <a:r>
              <a:rPr lang="pl-PL" sz="1800" dirty="0" smtClean="0"/>
              <a:t> </a:t>
            </a:r>
            <a:r>
              <a:rPr lang="pl-PL" sz="1800" dirty="0"/>
              <a:t>– System Monitorowania Kompleksów Ścianowych firmy </a:t>
            </a:r>
            <a:r>
              <a:rPr lang="pl-PL" sz="1800" dirty="0" err="1" smtClean="0"/>
              <a:t>Somar</a:t>
            </a:r>
            <a:endParaRPr lang="pl-PL" sz="1800" dirty="0"/>
          </a:p>
          <a:p>
            <a:pPr algn="just"/>
            <a:r>
              <a:rPr lang="pl-PL" sz="1800" b="1" dirty="0" err="1"/>
              <a:t>Syndis</a:t>
            </a:r>
            <a:r>
              <a:rPr lang="pl-PL" sz="1800" dirty="0"/>
              <a:t> – System nadzoru, doradztwa i sterowania, firmy Mikronika</a:t>
            </a:r>
          </a:p>
          <a:p>
            <a:pPr algn="just"/>
            <a:r>
              <a:rPr lang="pl-PL" sz="1800" b="1" dirty="0" smtClean="0"/>
              <a:t>SZARP</a:t>
            </a:r>
            <a:r>
              <a:rPr lang="pl-PL" sz="1800" dirty="0" smtClean="0"/>
              <a:t> </a:t>
            </a:r>
            <a:r>
              <a:rPr lang="pl-PL" sz="1800" dirty="0"/>
              <a:t>– polskie oprogramowanie SCADA na licencji GPL</a:t>
            </a:r>
          </a:p>
          <a:p>
            <a:pPr algn="just"/>
            <a:r>
              <a:rPr lang="pl-PL" sz="1800" b="1" dirty="0"/>
              <a:t>TAC VISTA </a:t>
            </a:r>
            <a:r>
              <a:rPr lang="pl-PL" sz="1800" dirty="0"/>
              <a:t>– System nadzoru i monitorowania, dostępne wersje w języku polskim.</a:t>
            </a:r>
          </a:p>
          <a:p>
            <a:pPr algn="just"/>
            <a:r>
              <a:rPr lang="pl-PL" sz="1800" b="1" dirty="0" err="1"/>
              <a:t>TelWin</a:t>
            </a:r>
            <a:r>
              <a:rPr lang="pl-PL" sz="1800" b="1" dirty="0"/>
              <a:t> </a:t>
            </a:r>
            <a:r>
              <a:rPr lang="pl-PL" sz="1800" b="1" dirty="0" smtClean="0"/>
              <a:t>SCADA </a:t>
            </a:r>
            <a:r>
              <a:rPr lang="pl-PL" sz="1800" dirty="0"/>
              <a:t>– oprogramowanie typu SCADA polskiego producenta firmy TEL-STER Sp. z o.o</a:t>
            </a:r>
            <a:r>
              <a:rPr lang="pl-PL" sz="1800" dirty="0" smtClean="0"/>
              <a:t>.</a:t>
            </a:r>
            <a:endParaRPr lang="pl-PL" sz="1800" dirty="0"/>
          </a:p>
          <a:p>
            <a:pPr algn="just"/>
            <a:r>
              <a:rPr lang="pl-PL" sz="1800" b="1" dirty="0"/>
              <a:t>TELEXUS</a:t>
            </a:r>
            <a:r>
              <a:rPr lang="pl-PL" sz="1800" dirty="0"/>
              <a:t> – oprogramowanie SCADA/Telemetryczne firmy </a:t>
            </a:r>
            <a:r>
              <a:rPr lang="pl-PL" sz="1800" dirty="0" err="1"/>
              <a:t>Atrem</a:t>
            </a:r>
            <a:r>
              <a:rPr lang="pl-PL" sz="1800" dirty="0"/>
              <a:t> S.A.</a:t>
            </a:r>
          </a:p>
          <a:p>
            <a:pPr algn="just"/>
            <a:r>
              <a:rPr lang="pl-PL" sz="1800" b="1" dirty="0"/>
              <a:t>TRACE </a:t>
            </a:r>
            <a:r>
              <a:rPr lang="pl-PL" sz="1800" b="1" dirty="0" smtClean="0"/>
              <a:t>MODE</a:t>
            </a:r>
            <a:r>
              <a:rPr lang="pl-PL" sz="1800" dirty="0" smtClean="0"/>
              <a:t> </a:t>
            </a:r>
            <a:r>
              <a:rPr lang="pl-PL" sz="1800" dirty="0"/>
              <a:t>– oprogramowanie SCADA/HMI</a:t>
            </a:r>
          </a:p>
          <a:p>
            <a:pPr algn="just"/>
            <a:r>
              <a:rPr lang="pl-PL" sz="1800" b="1" dirty="0"/>
              <a:t>VERO System </a:t>
            </a:r>
            <a:r>
              <a:rPr lang="pl-PL" sz="1800" dirty="0"/>
              <a:t>– oprogramowanie firmy Elektro-System typu SCADA służące do kontroli, monitorowania, wizualizacji i archiwizacji parametrów urządzeń oraz procesów przemysłowych.</a:t>
            </a:r>
          </a:p>
        </p:txBody>
      </p:sp>
    </p:spTree>
    <p:extLst>
      <p:ext uri="{BB962C8B-B14F-4D97-AF65-F5344CB8AC3E}">
        <p14:creationId xmlns:p14="http://schemas.microsoft.com/office/powerpoint/2010/main" val="4136632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/>
              <a:t>Systemy SCADA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/>
              <a:t>Przykładowe systemy </a:t>
            </a:r>
            <a:r>
              <a:rPr lang="pl-PL" sz="1800" dirty="0" smtClean="0"/>
              <a:t>SCADA</a:t>
            </a:r>
          </a:p>
          <a:p>
            <a:pPr algn="just"/>
            <a:r>
              <a:rPr lang="pl-PL" sz="1800" b="1" dirty="0" err="1"/>
              <a:t>Vijeo</a:t>
            </a:r>
            <a:r>
              <a:rPr lang="pl-PL" sz="1800" b="1" dirty="0"/>
              <a:t> CITECT </a:t>
            </a:r>
            <a:r>
              <a:rPr lang="pl-PL" sz="1800" dirty="0"/>
              <a:t>– system nadzoru i wizualizacji procesów przemysłowych firmy Schneider </a:t>
            </a:r>
            <a:r>
              <a:rPr lang="pl-PL" sz="1800" dirty="0" err="1"/>
              <a:t>Electric.Dodatkowo</a:t>
            </a:r>
            <a:r>
              <a:rPr lang="pl-PL" sz="1800" dirty="0"/>
              <a:t> możliwa jest również archiwizacja danych poprzez oprogramowanie </a:t>
            </a:r>
            <a:r>
              <a:rPr lang="pl-PL" sz="1800" dirty="0" err="1"/>
              <a:t>Vijeo</a:t>
            </a:r>
            <a:r>
              <a:rPr lang="pl-PL" sz="1800" dirty="0"/>
              <a:t> HISTORIAN</a:t>
            </a:r>
          </a:p>
          <a:p>
            <a:pPr algn="just"/>
            <a:r>
              <a:rPr lang="pl-PL" sz="1800" b="1" dirty="0" err="1" smtClean="0"/>
              <a:t>WinCC</a:t>
            </a:r>
            <a:r>
              <a:rPr lang="pl-PL" sz="1800" dirty="0" smtClean="0"/>
              <a:t> </a:t>
            </a:r>
            <a:r>
              <a:rPr lang="pl-PL" sz="1800" dirty="0"/>
              <a:t>firmy Siemens</a:t>
            </a:r>
          </a:p>
          <a:p>
            <a:pPr algn="just"/>
            <a:r>
              <a:rPr lang="pl-PL" sz="1800" b="1" dirty="0"/>
              <a:t>Web </a:t>
            </a:r>
            <a:r>
              <a:rPr lang="pl-PL" sz="1800" b="1" dirty="0" smtClean="0"/>
              <a:t>SCADA</a:t>
            </a:r>
            <a:endParaRPr lang="pl-PL" sz="1800" b="1" dirty="0"/>
          </a:p>
          <a:p>
            <a:pPr algn="just"/>
            <a:r>
              <a:rPr lang="pl-PL" sz="1800" b="1" dirty="0" err="1"/>
              <a:t>WindEx</a:t>
            </a:r>
            <a:r>
              <a:rPr lang="pl-PL" sz="1800" dirty="0"/>
              <a:t> znany też pod nazwą </a:t>
            </a:r>
            <a:r>
              <a:rPr lang="pl-PL" sz="1800" dirty="0" err="1"/>
              <a:t>SystemEX</a:t>
            </a:r>
            <a:r>
              <a:rPr lang="pl-PL" sz="1800" dirty="0"/>
              <a:t> firmy ELKOMTECH</a:t>
            </a:r>
          </a:p>
          <a:p>
            <a:pPr algn="just"/>
            <a:r>
              <a:rPr lang="pl-PL" sz="1800" b="1" dirty="0" err="1"/>
              <a:t>WindMon</a:t>
            </a:r>
            <a:r>
              <a:rPr lang="pl-PL" sz="1800" dirty="0"/>
              <a:t> </a:t>
            </a:r>
            <a:r>
              <a:rPr lang="pl-PL" sz="1800" b="1" dirty="0"/>
              <a:t>SCADA</a:t>
            </a:r>
            <a:r>
              <a:rPr lang="pl-PL" sz="1800" dirty="0"/>
              <a:t> – System monitoringu elektrowni wiatrowych autorstwa firmy Wind-Service.com Sp. z o.o</a:t>
            </a:r>
            <a:r>
              <a:rPr lang="pl-PL" sz="1800" dirty="0" smtClean="0"/>
              <a:t>.</a:t>
            </a:r>
            <a:endParaRPr lang="pl-PL" sz="1800" dirty="0"/>
          </a:p>
          <a:p>
            <a:pPr algn="just"/>
            <a:r>
              <a:rPr lang="pl-PL" sz="1800" b="1" dirty="0" err="1"/>
              <a:t>Winlog</a:t>
            </a:r>
            <a:r>
              <a:rPr lang="pl-PL" sz="1800" b="1" dirty="0"/>
              <a:t> </a:t>
            </a:r>
            <a:r>
              <a:rPr lang="pl-PL" sz="1800" b="1" dirty="0" smtClean="0"/>
              <a:t>SCADA</a:t>
            </a:r>
            <a:r>
              <a:rPr lang="pl-PL" sz="1800" dirty="0" smtClean="0"/>
              <a:t>– </a:t>
            </a:r>
            <a:r>
              <a:rPr lang="pl-PL" sz="1800" dirty="0" err="1"/>
              <a:t>Sielco</a:t>
            </a:r>
            <a:r>
              <a:rPr lang="pl-PL" sz="1800" dirty="0"/>
              <a:t> </a:t>
            </a:r>
            <a:r>
              <a:rPr lang="pl-PL" sz="1800" dirty="0" err="1"/>
              <a:t>Sistemi</a:t>
            </a:r>
            <a:r>
              <a:rPr lang="pl-PL" sz="1800" dirty="0"/>
              <a:t> SCADA system with OPC Client.</a:t>
            </a:r>
          </a:p>
          <a:p>
            <a:pPr algn="just"/>
            <a:r>
              <a:rPr lang="pl-PL" sz="1800" b="1" dirty="0" err="1"/>
              <a:t>Wonderware</a:t>
            </a:r>
            <a:r>
              <a:rPr lang="pl-PL" sz="1800" b="1" dirty="0"/>
              <a:t> </a:t>
            </a:r>
            <a:r>
              <a:rPr lang="pl-PL" sz="1800" b="1" dirty="0" err="1"/>
              <a:t>Industrial</a:t>
            </a:r>
            <a:r>
              <a:rPr lang="pl-PL" sz="1800" b="1" dirty="0"/>
              <a:t> Application Server </a:t>
            </a:r>
            <a:r>
              <a:rPr lang="pl-PL" sz="1800" dirty="0"/>
              <a:t>(IAS – SCADA nowej generacji)</a:t>
            </a:r>
          </a:p>
          <a:p>
            <a:pPr algn="just"/>
            <a:r>
              <a:rPr lang="pl-PL" sz="1800" b="1" dirty="0" err="1"/>
              <a:t>Wonderware</a:t>
            </a:r>
            <a:r>
              <a:rPr lang="pl-PL" sz="1800" b="1" dirty="0"/>
              <a:t> </a:t>
            </a:r>
            <a:r>
              <a:rPr lang="pl-PL" sz="1800" b="1" dirty="0" err="1" smtClean="0"/>
              <a:t>InTouch</a:t>
            </a:r>
            <a:endParaRPr lang="pl-PL" sz="1800" b="1" dirty="0" smtClean="0"/>
          </a:p>
          <a:p>
            <a:pPr algn="just"/>
            <a:r>
              <a:rPr lang="pl-PL" sz="1800" b="1" dirty="0" err="1" smtClean="0"/>
              <a:t>ZenOn</a:t>
            </a:r>
            <a:r>
              <a:rPr lang="pl-PL" sz="1800" dirty="0" smtClean="0"/>
              <a:t> </a:t>
            </a:r>
            <a:r>
              <a:rPr lang="pl-PL" sz="1800" dirty="0"/>
              <a:t>oprogramowanie HMI/SCADA firmy COPA-DATA</a:t>
            </a:r>
          </a:p>
        </p:txBody>
      </p:sp>
    </p:spTree>
    <p:extLst>
      <p:ext uri="{BB962C8B-B14F-4D97-AF65-F5344CB8AC3E}">
        <p14:creationId xmlns:p14="http://schemas.microsoft.com/office/powerpoint/2010/main" val="3925658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pl-PL" dirty="0"/>
              <a:t>Ekonomiczne uwarunkowania </a:t>
            </a:r>
            <a:r>
              <a:rPr lang="pl-PL" dirty="0" smtClean="0"/>
              <a:t>diagnostyki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800" dirty="0" smtClean="0"/>
              <a:t>Wysokie nakłady w fazie wdrażania systemów diagnostycznych, (przygotowanie infrastruktury, zakup oprogramowania, szkolenie personelu)</a:t>
            </a:r>
            <a:endParaRPr lang="pl-PL" sz="1800" dirty="0"/>
          </a:p>
          <a:p>
            <a:pPr algn="just"/>
            <a:r>
              <a:rPr lang="pl-PL" sz="1800" dirty="0" smtClean="0"/>
              <a:t>Stałe koszty funkcjonowania działu utrzymania ruchu lub outsourcingu diagnostyki</a:t>
            </a:r>
          </a:p>
          <a:p>
            <a:pPr algn="just"/>
            <a:r>
              <a:rPr lang="pl-PL" sz="1800" dirty="0" smtClean="0"/>
              <a:t>Zwrot nakładów i zysk w długim horyzoncie czasowym</a:t>
            </a:r>
          </a:p>
        </p:txBody>
      </p:sp>
      <p:cxnSp>
        <p:nvCxnSpPr>
          <p:cNvPr id="6" name="Łącznik prosty ze strzałką 5"/>
          <p:cNvCxnSpPr/>
          <p:nvPr/>
        </p:nvCxnSpPr>
        <p:spPr>
          <a:xfrm flipV="1">
            <a:off x="1259632" y="2996952"/>
            <a:ext cx="0" cy="30243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oliniowy 12"/>
          <p:cNvCxnSpPr/>
          <p:nvPr/>
        </p:nvCxnSpPr>
        <p:spPr>
          <a:xfrm flipH="1">
            <a:off x="1259632" y="4365104"/>
            <a:ext cx="35022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oliniowy 13"/>
          <p:cNvCxnSpPr/>
          <p:nvPr/>
        </p:nvCxnSpPr>
        <p:spPr>
          <a:xfrm flipH="1">
            <a:off x="3923928" y="3284984"/>
            <a:ext cx="35022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oliniowy 16"/>
          <p:cNvCxnSpPr/>
          <p:nvPr/>
        </p:nvCxnSpPr>
        <p:spPr>
          <a:xfrm>
            <a:off x="1259632" y="5733256"/>
            <a:ext cx="63367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oliniowy 18"/>
          <p:cNvCxnSpPr/>
          <p:nvPr/>
        </p:nvCxnSpPr>
        <p:spPr>
          <a:xfrm flipH="1">
            <a:off x="3923927" y="3573016"/>
            <a:ext cx="3502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owolny kształt 19"/>
          <p:cNvSpPr/>
          <p:nvPr/>
        </p:nvSpPr>
        <p:spPr>
          <a:xfrm>
            <a:off x="1619672" y="4365104"/>
            <a:ext cx="620333" cy="1684099"/>
          </a:xfrm>
          <a:custGeom>
            <a:avLst/>
            <a:gdLst>
              <a:gd name="connsiteX0" fmla="*/ 0 w 1545465"/>
              <a:gd name="connsiteY0" fmla="*/ 0 h 2539811"/>
              <a:gd name="connsiteX1" fmla="*/ 540913 w 1545465"/>
              <a:gd name="connsiteY1" fmla="*/ 1545465 h 2539811"/>
              <a:gd name="connsiteX2" fmla="*/ 1017431 w 1545465"/>
              <a:gd name="connsiteY2" fmla="*/ 2434107 h 2539811"/>
              <a:gd name="connsiteX3" fmla="*/ 1545465 w 1545465"/>
              <a:gd name="connsiteY3" fmla="*/ 2537138 h 2539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65" h="2539811">
                <a:moveTo>
                  <a:pt x="0" y="0"/>
                </a:moveTo>
                <a:cubicBezTo>
                  <a:pt x="185670" y="569890"/>
                  <a:pt x="371341" y="1139781"/>
                  <a:pt x="540913" y="1545465"/>
                </a:cubicBezTo>
                <a:cubicBezTo>
                  <a:pt x="710485" y="1951149"/>
                  <a:pt x="850006" y="2268828"/>
                  <a:pt x="1017431" y="2434107"/>
                </a:cubicBezTo>
                <a:cubicBezTo>
                  <a:pt x="1184856" y="2599386"/>
                  <a:pt x="1466045" y="2515673"/>
                  <a:pt x="1545465" y="253713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Dowolny kształt 20"/>
          <p:cNvSpPr/>
          <p:nvPr/>
        </p:nvSpPr>
        <p:spPr>
          <a:xfrm>
            <a:off x="3347864" y="3206839"/>
            <a:ext cx="3864305" cy="2833353"/>
          </a:xfrm>
          <a:custGeom>
            <a:avLst/>
            <a:gdLst>
              <a:gd name="connsiteX0" fmla="*/ 2331076 w 2331076"/>
              <a:gd name="connsiteY0" fmla="*/ 0 h 2833353"/>
              <a:gd name="connsiteX1" fmla="*/ 2047741 w 2331076"/>
              <a:gd name="connsiteY1" fmla="*/ 811369 h 2833353"/>
              <a:gd name="connsiteX2" fmla="*/ 1365161 w 2331076"/>
              <a:gd name="connsiteY2" fmla="*/ 2125015 h 2833353"/>
              <a:gd name="connsiteX3" fmla="*/ 824248 w 2331076"/>
              <a:gd name="connsiteY3" fmla="*/ 2704564 h 2833353"/>
              <a:gd name="connsiteX4" fmla="*/ 0 w 2331076"/>
              <a:gd name="connsiteY4" fmla="*/ 2833353 h 2833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1076" h="2833353">
                <a:moveTo>
                  <a:pt x="2331076" y="0"/>
                </a:moveTo>
                <a:cubicBezTo>
                  <a:pt x="2269901" y="228600"/>
                  <a:pt x="2208727" y="457200"/>
                  <a:pt x="2047741" y="811369"/>
                </a:cubicBezTo>
                <a:cubicBezTo>
                  <a:pt x="1886755" y="1165538"/>
                  <a:pt x="1569076" y="1809483"/>
                  <a:pt x="1365161" y="2125015"/>
                </a:cubicBezTo>
                <a:cubicBezTo>
                  <a:pt x="1161245" y="2440548"/>
                  <a:pt x="1051775" y="2586508"/>
                  <a:pt x="824248" y="2704564"/>
                </a:cubicBezTo>
                <a:cubicBezTo>
                  <a:pt x="596721" y="2822620"/>
                  <a:pt x="225380" y="2818328"/>
                  <a:pt x="0" y="2833353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3" name="Łącznik prostoliniowy 22"/>
          <p:cNvCxnSpPr/>
          <p:nvPr/>
        </p:nvCxnSpPr>
        <p:spPr>
          <a:xfrm flipH="1">
            <a:off x="3923928" y="3861048"/>
            <a:ext cx="350227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ole tekstowe 23"/>
          <p:cNvSpPr txBox="1"/>
          <p:nvPr/>
        </p:nvSpPr>
        <p:spPr>
          <a:xfrm>
            <a:off x="4363984" y="3111351"/>
            <a:ext cx="2016224" cy="9233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/>
              <a:t>n</a:t>
            </a:r>
            <a:r>
              <a:rPr lang="pl-PL" dirty="0" smtClean="0"/>
              <a:t>akłady</a:t>
            </a:r>
          </a:p>
          <a:p>
            <a:r>
              <a:rPr lang="pl-PL" dirty="0"/>
              <a:t>s</a:t>
            </a:r>
            <a:r>
              <a:rPr lang="pl-PL" dirty="0" smtClean="0"/>
              <a:t>tałe koszty</a:t>
            </a:r>
          </a:p>
          <a:p>
            <a:r>
              <a:rPr lang="pl-PL" dirty="0"/>
              <a:t>z</a:t>
            </a:r>
            <a:r>
              <a:rPr lang="pl-PL" dirty="0" smtClean="0"/>
              <a:t>ysk</a:t>
            </a:r>
          </a:p>
        </p:txBody>
      </p:sp>
      <p:sp>
        <p:nvSpPr>
          <p:cNvPr id="25" name="pole tekstowe 24"/>
          <p:cNvSpPr txBox="1"/>
          <p:nvPr/>
        </p:nvSpPr>
        <p:spPr>
          <a:xfrm>
            <a:off x="7740352" y="5867980"/>
            <a:ext cx="79208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czas</a:t>
            </a:r>
          </a:p>
        </p:txBody>
      </p:sp>
      <p:cxnSp>
        <p:nvCxnSpPr>
          <p:cNvPr id="26" name="Łącznik prosty ze strzałką 25"/>
          <p:cNvCxnSpPr/>
          <p:nvPr/>
        </p:nvCxnSpPr>
        <p:spPr>
          <a:xfrm>
            <a:off x="1259632" y="6021288"/>
            <a:ext cx="648072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523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Agenda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pl-PL" sz="1800" dirty="0" smtClean="0"/>
              <a:t>Wiadomości </a:t>
            </a:r>
            <a:r>
              <a:rPr lang="pl-PL" sz="1800" dirty="0"/>
              <a:t>wprowadzające</a:t>
            </a:r>
            <a:r>
              <a:rPr lang="pl-PL" sz="1800" dirty="0" smtClean="0"/>
              <a:t>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Diagnostyka.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Cele diagnostyki.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Rola </a:t>
            </a:r>
            <a:r>
              <a:rPr lang="pl-PL" sz="1800" dirty="0"/>
              <a:t>diagnostyki w przemyśle oraz innych gałęziach gospodarki</a:t>
            </a:r>
            <a:r>
              <a:rPr lang="pl-PL" sz="1800" dirty="0" smtClean="0"/>
              <a:t>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Diagnostyka </a:t>
            </a:r>
            <a:r>
              <a:rPr lang="pl-PL" sz="1800" dirty="0"/>
              <a:t>układów </a:t>
            </a:r>
            <a:r>
              <a:rPr lang="pl-PL" sz="1800" dirty="0" smtClean="0"/>
              <a:t>mechanicznych</a:t>
            </a:r>
            <a:r>
              <a:rPr lang="pl-PL" sz="1800" dirty="0" smtClean="0"/>
              <a:t>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Zarządzanie </a:t>
            </a:r>
            <a:r>
              <a:rPr lang="pl-PL" sz="1800" dirty="0"/>
              <a:t>danymi </a:t>
            </a:r>
            <a:r>
              <a:rPr lang="pl-PL" sz="1800" dirty="0" smtClean="0"/>
              <a:t>diagnostycznymi.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Problem </a:t>
            </a:r>
            <a:r>
              <a:rPr lang="pl-PL" sz="1800" dirty="0"/>
              <a:t>formatu danych diagnostycznych</a:t>
            </a:r>
            <a:r>
              <a:rPr lang="pl-PL" sz="1800" dirty="0" smtClean="0"/>
              <a:t>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Systemy </a:t>
            </a:r>
            <a:r>
              <a:rPr lang="pl-PL" sz="1800" dirty="0"/>
              <a:t>i </a:t>
            </a:r>
            <a:r>
              <a:rPr lang="pl-PL" sz="1800" dirty="0" smtClean="0"/>
              <a:t>programy </a:t>
            </a:r>
            <a:r>
              <a:rPr lang="pl-PL" sz="1800" dirty="0"/>
              <a:t>do wspomagania diagnostyki</a:t>
            </a:r>
            <a:r>
              <a:rPr lang="pl-PL" sz="1800" dirty="0" smtClean="0"/>
              <a:t>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Systemy </a:t>
            </a:r>
            <a:r>
              <a:rPr lang="pl-PL" sz="1800" dirty="0"/>
              <a:t>SCADA</a:t>
            </a:r>
            <a:r>
              <a:rPr lang="pl-PL" sz="1800" dirty="0" smtClean="0"/>
              <a:t>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Ekonomiczne </a:t>
            </a:r>
            <a:r>
              <a:rPr lang="pl-PL" sz="1800" dirty="0"/>
              <a:t>uwarunkowania diagnostyki. </a:t>
            </a:r>
            <a:endParaRPr lang="pl-PL" sz="1800" dirty="0" smtClean="0"/>
          </a:p>
          <a:p>
            <a:pPr marL="514350" indent="-514350">
              <a:buAutoNum type="arabicPeriod"/>
            </a:pPr>
            <a:r>
              <a:rPr lang="pl-PL" sz="1800" dirty="0" smtClean="0"/>
              <a:t>Diagnostyka </a:t>
            </a:r>
            <a:r>
              <a:rPr lang="pl-PL" sz="1800" dirty="0"/>
              <a:t>układów a czynnik ludzki</a:t>
            </a:r>
            <a:r>
              <a:rPr lang="pl-PL" sz="1800" dirty="0" smtClean="0"/>
              <a:t>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Wpływ </a:t>
            </a:r>
            <a:r>
              <a:rPr lang="pl-PL" sz="1800" dirty="0"/>
              <a:t>mentalności ludzi na skuteczność diagnostyki układów</a:t>
            </a:r>
            <a:r>
              <a:rPr lang="pl-PL" sz="1800" dirty="0" smtClean="0"/>
              <a:t>.</a:t>
            </a:r>
          </a:p>
          <a:p>
            <a:pPr marL="514350" indent="-514350">
              <a:buAutoNum type="arabicPeriod"/>
            </a:pPr>
            <a:r>
              <a:rPr lang="pl-PL" sz="1800" dirty="0" smtClean="0"/>
              <a:t>Rola </a:t>
            </a:r>
            <a:r>
              <a:rPr lang="pl-PL" sz="1800" dirty="0"/>
              <a:t>kadry kierowniczej w podejściu pracowników do diagnostyki.</a:t>
            </a:r>
          </a:p>
        </p:txBody>
      </p:sp>
    </p:spTree>
    <p:extLst>
      <p:ext uri="{BB962C8B-B14F-4D97-AF65-F5344CB8AC3E}">
        <p14:creationId xmlns:p14="http://schemas.microsoft.com/office/powerpoint/2010/main" val="1222974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Planowanie remontów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 smtClean="0"/>
              <a:t>Monitorowanie </a:t>
            </a:r>
            <a:r>
              <a:rPr lang="pl-PL" sz="1800" dirty="0"/>
              <a:t>stanu dynamicznego węzłów łożyskowych umożliwia prowadzenie remontów uwarunkowanych stanem technicznym maszyny i zaniechanie remontów zapobiegawczych, </a:t>
            </a:r>
            <a:r>
              <a:rPr lang="pl-PL" sz="1800" dirty="0" smtClean="0"/>
              <a:t>uwarunkowanych </a:t>
            </a:r>
            <a:r>
              <a:rPr lang="pl-PL" sz="1800" dirty="0"/>
              <a:t>czasem oraz remontów </a:t>
            </a:r>
            <a:r>
              <a:rPr lang="pl-PL" sz="1800" dirty="0" smtClean="0"/>
              <a:t>poawaryjnych.	</a:t>
            </a:r>
          </a:p>
        </p:txBody>
      </p:sp>
      <p:pic>
        <p:nvPicPr>
          <p:cNvPr id="1033" name="Picture 9" descr="http://e-katalog.cx.pl/CX_BEARINGS/images/poradnik/rysunki_PL/maxi/AR-13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12976"/>
            <a:ext cx="2571750" cy="124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http://e-katalog.cx.pl/CX_BEARINGS/images/poradnik/rysunki_PL/maxi/AR-130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456037"/>
            <a:ext cx="2566988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e-katalog.cx.pl/CX_BEARINGS/images/poradnik/rysunki_PL/maxi/AR-13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690" y="2550820"/>
            <a:ext cx="2571750" cy="189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3275856" y="4455989"/>
            <a:ext cx="256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Remonty zapobiegawcze uwarunkowane czasem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539552" y="4437112"/>
            <a:ext cx="2566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Remonty poawaryjne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5960690" y="4424132"/>
            <a:ext cx="256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Remonty uwarunkowane stanem maszyny</a:t>
            </a:r>
          </a:p>
        </p:txBody>
      </p:sp>
    </p:spTree>
    <p:extLst>
      <p:ext uri="{BB962C8B-B14F-4D97-AF65-F5344CB8AC3E}">
        <p14:creationId xmlns:p14="http://schemas.microsoft.com/office/powerpoint/2010/main" val="257118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Planowanie remontów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/>
              <a:t>Wprowadzenie remontów uwarunkowanych stanem maszyny pozwala na wyznaczenie optymalnego czasu na obsługę techniczną maszyn, co prowadzi do zaoszczędzenia wydatków na niepotrzebne przeglądy i nieprzewidziane postoje awaryjne. Obsługa techniczna maszyn oparta na dobrej znajomości ich stanu technicznego jest najtańszą metodą eksploatacji maszyn. Obsługa ta polega na tym, że:</a:t>
            </a:r>
          </a:p>
          <a:p>
            <a:pPr algn="just"/>
            <a:r>
              <a:rPr lang="pl-PL" sz="1800" dirty="0" smtClean="0"/>
              <a:t>maszyny </a:t>
            </a:r>
            <a:r>
              <a:rPr lang="pl-PL" sz="1800" dirty="0"/>
              <a:t>naprawia się wtedy, gdy wymaga tego ich stan,</a:t>
            </a:r>
          </a:p>
          <a:p>
            <a:pPr algn="just"/>
            <a:r>
              <a:rPr lang="pl-PL" sz="1800" dirty="0" smtClean="0"/>
              <a:t>części </a:t>
            </a:r>
            <a:r>
              <a:rPr lang="pl-PL" sz="1800" dirty="0"/>
              <a:t>wymienia się wtedy, gdy są nadmiernie zużyte,</a:t>
            </a:r>
          </a:p>
          <a:p>
            <a:pPr algn="just"/>
            <a:r>
              <a:rPr lang="pl-PL" sz="1800" dirty="0" smtClean="0"/>
              <a:t>wirniki </a:t>
            </a:r>
            <a:r>
              <a:rPr lang="pl-PL" sz="1800" dirty="0"/>
              <a:t>wyważa się wtedy, gdy zostanie przekroczona dopuszczalna tolerancja składowej drgań wymuszonej przez wzrastające niewyważenie,</a:t>
            </a:r>
          </a:p>
          <a:p>
            <a:pPr algn="just"/>
            <a:r>
              <a:rPr lang="pl-PL" sz="1800" dirty="0" smtClean="0"/>
              <a:t>korekcję </a:t>
            </a:r>
            <a:r>
              <a:rPr lang="pl-PL" sz="1800" dirty="0"/>
              <a:t>niewspółosiowości wałów stosuje się wtedy, gdy niewspółosiowość powoduje nadmierne obciążenia dynamiczne.</a:t>
            </a:r>
          </a:p>
          <a:p>
            <a:pPr marL="0" indent="0" algn="just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406559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pl-PL" dirty="0"/>
              <a:t>Diagnostyka układów a czynnik ludzki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dirty="0"/>
              <a:t>Wpływ mentalności ludzi na skuteczność diagnostyki </a:t>
            </a:r>
            <a:r>
              <a:rPr lang="pl-PL" sz="1800" dirty="0" smtClean="0"/>
              <a:t>układów</a:t>
            </a:r>
          </a:p>
          <a:p>
            <a:pPr algn="just"/>
            <a:r>
              <a:rPr lang="pl-PL" sz="1800" dirty="0" smtClean="0"/>
              <a:t>tendencja do zatajania własnych błędów,</a:t>
            </a:r>
          </a:p>
          <a:p>
            <a:pPr algn="just"/>
            <a:r>
              <a:rPr lang="pl-PL" sz="1800" dirty="0"/>
              <a:t>niesystematyczność w gromadzeniu </a:t>
            </a:r>
            <a:r>
              <a:rPr lang="pl-PL" sz="1800" dirty="0" smtClean="0"/>
              <a:t>danych,</a:t>
            </a:r>
          </a:p>
          <a:p>
            <a:pPr algn="just"/>
            <a:r>
              <a:rPr lang="pl-PL" sz="1800" dirty="0" smtClean="0"/>
              <a:t>niechęć do dzielenia się wiedzą,</a:t>
            </a:r>
          </a:p>
          <a:p>
            <a:pPr marL="0" indent="0" algn="just">
              <a:buNone/>
            </a:pPr>
            <a:endParaRPr lang="pl-PL" sz="1800" dirty="0"/>
          </a:p>
          <a:p>
            <a:pPr marL="0" indent="0" algn="just">
              <a:buNone/>
            </a:pPr>
            <a:r>
              <a:rPr lang="pl-PL" sz="1800" dirty="0"/>
              <a:t>Rola kadry kierowniczej w podejściu pracowników do </a:t>
            </a:r>
            <a:r>
              <a:rPr lang="pl-PL" sz="1800" dirty="0" smtClean="0"/>
              <a:t>diagnostyki</a:t>
            </a:r>
          </a:p>
          <a:p>
            <a:pPr algn="just"/>
            <a:r>
              <a:rPr lang="pl-PL" sz="1800" dirty="0" smtClean="0"/>
              <a:t>wdrażanie systemów minimalizujących czynnik ludzki,</a:t>
            </a:r>
          </a:p>
          <a:p>
            <a:pPr algn="just"/>
            <a:r>
              <a:rPr lang="pl-PL" sz="1800" dirty="0"/>
              <a:t>s</a:t>
            </a:r>
            <a:r>
              <a:rPr lang="pl-PL" sz="1800" dirty="0" smtClean="0"/>
              <a:t>ystem premiowy,</a:t>
            </a:r>
          </a:p>
          <a:p>
            <a:pPr algn="just"/>
            <a:r>
              <a:rPr lang="pl-PL" sz="1800" dirty="0"/>
              <a:t>b</a:t>
            </a:r>
            <a:r>
              <a:rPr lang="pl-PL" sz="1800" dirty="0" smtClean="0"/>
              <a:t>udowanie świadomości znaczenia uczciwej pracy ludzi dla zakładu,</a:t>
            </a:r>
          </a:p>
          <a:p>
            <a:pPr algn="just"/>
            <a:r>
              <a:rPr lang="pl-PL" sz="1800" dirty="0" smtClean="0"/>
              <a:t>ale jednocześnie  dbanie o pracowników aby identyfikowali się z zakładem pracy</a:t>
            </a:r>
          </a:p>
        </p:txBody>
      </p:sp>
    </p:spTree>
    <p:extLst>
      <p:ext uri="{BB962C8B-B14F-4D97-AF65-F5344CB8AC3E}">
        <p14:creationId xmlns:p14="http://schemas.microsoft.com/office/powerpoint/2010/main" val="294184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pl-PL" dirty="0"/>
              <a:t>Wiadomości </a:t>
            </a:r>
            <a:r>
              <a:rPr lang="pl-PL" dirty="0" smtClean="0"/>
              <a:t>wprowadzające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 smtClean="0"/>
              <a:t>Karta przedmiotu</a:t>
            </a:r>
          </a:p>
          <a:p>
            <a:r>
              <a:rPr lang="pl-PL" sz="1800" dirty="0" smtClean="0"/>
              <a:t>Treści kształcenia, zakres przedmiotu</a:t>
            </a:r>
          </a:p>
          <a:p>
            <a:r>
              <a:rPr lang="pl-PL" sz="1800" dirty="0" smtClean="0"/>
              <a:t>Warunki zaliczenia wykładu</a:t>
            </a:r>
          </a:p>
          <a:p>
            <a:r>
              <a:rPr lang="pl-PL" sz="1800" dirty="0" smtClean="0"/>
              <a:t>Warunki zaliczenia projektów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686801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pl-PL" dirty="0" smtClean="0"/>
              <a:t>Diagnostyka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b="1" dirty="0"/>
              <a:t>Diagnostyka techniczna</a:t>
            </a:r>
            <a:r>
              <a:rPr lang="pl-PL" sz="1800" dirty="0"/>
              <a:t> zajmuje się oceną stanu </a:t>
            </a:r>
            <a:r>
              <a:rPr lang="pl-PL" sz="1800" dirty="0" smtClean="0"/>
              <a:t>technicznego maszyny </a:t>
            </a:r>
            <a:r>
              <a:rPr lang="pl-PL" sz="1800" dirty="0"/>
              <a:t>lub </a:t>
            </a:r>
            <a:r>
              <a:rPr lang="pl-PL" sz="1800" dirty="0" smtClean="0"/>
              <a:t>urządzenia technicznego poprzez </a:t>
            </a:r>
            <a:r>
              <a:rPr lang="pl-PL" sz="1800" dirty="0"/>
              <a:t>badanie własności procesów roboczych i towarzyszących pracy maszyny, a także poprzez badanie własności wytworów maszyny.</a:t>
            </a:r>
          </a:p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r>
              <a:rPr lang="pl-PL" sz="1800" dirty="0" smtClean="0"/>
              <a:t>Diagnoza </a:t>
            </a:r>
            <a:r>
              <a:rPr lang="pl-PL" sz="1800" dirty="0"/>
              <a:t>może dotyczyć:</a:t>
            </a:r>
          </a:p>
          <a:p>
            <a:pPr algn="just"/>
            <a:r>
              <a:rPr lang="pl-PL" sz="1800" dirty="0"/>
              <a:t>oceny </a:t>
            </a:r>
            <a:r>
              <a:rPr lang="pl-PL" sz="1800" dirty="0" smtClean="0"/>
              <a:t>stanu technicznego,</a:t>
            </a:r>
            <a:endParaRPr lang="pl-PL" sz="1800" dirty="0"/>
          </a:p>
          <a:p>
            <a:pPr algn="just"/>
            <a:r>
              <a:rPr lang="pl-PL" sz="1800" dirty="0"/>
              <a:t>prognozy rozwoju lub zmian stanu,</a:t>
            </a:r>
          </a:p>
          <a:p>
            <a:pPr algn="just"/>
            <a:r>
              <a:rPr lang="pl-PL" sz="1800" dirty="0"/>
              <a:t>przyczyny rozwoju lub zmian stanu,</a:t>
            </a:r>
          </a:p>
          <a:p>
            <a:pPr algn="just"/>
            <a:r>
              <a:rPr lang="pl-PL" sz="1800" dirty="0"/>
              <a:t>łączenie wszystkich wymienionych.</a:t>
            </a:r>
          </a:p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r>
              <a:rPr lang="pl-PL" sz="1800" dirty="0" smtClean="0"/>
              <a:t>Termin </a:t>
            </a:r>
            <a:r>
              <a:rPr lang="pl-PL" sz="1800" b="1" i="1" dirty="0"/>
              <a:t>diagnostyka</a:t>
            </a:r>
            <a:r>
              <a:rPr lang="pl-PL" sz="1800" dirty="0"/>
              <a:t> pochodzi z języka greckiego, gdzie </a:t>
            </a:r>
            <a:r>
              <a:rPr lang="pl-PL" sz="1800" i="1" dirty="0" err="1"/>
              <a:t>diagnosis</a:t>
            </a:r>
            <a:r>
              <a:rPr lang="pl-PL" sz="1800" dirty="0"/>
              <a:t> oznacza rozpoznanie, rozróżnianie, osądzanie, a </a:t>
            </a:r>
            <a:r>
              <a:rPr lang="pl-PL" sz="1800" i="1" dirty="0" err="1"/>
              <a:t>diagnostike</a:t>
            </a:r>
            <a:r>
              <a:rPr lang="pl-PL" sz="1800" i="1" dirty="0"/>
              <a:t> </a:t>
            </a:r>
            <a:r>
              <a:rPr lang="pl-PL" sz="1800" i="1" dirty="0" err="1"/>
              <a:t>techne</a:t>
            </a:r>
            <a:r>
              <a:rPr lang="pl-PL" sz="1800" dirty="0"/>
              <a:t> oznacza sztukę rozróżniania, stawiania diagnozy.</a:t>
            </a:r>
          </a:p>
        </p:txBody>
      </p:sp>
    </p:spTree>
    <p:extLst>
      <p:ext uri="{BB962C8B-B14F-4D97-AF65-F5344CB8AC3E}">
        <p14:creationId xmlns:p14="http://schemas.microsoft.com/office/powerpoint/2010/main" val="3837119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pl-PL" dirty="0"/>
              <a:t>Cele </a:t>
            </a:r>
            <a:r>
              <a:rPr lang="pl-PL" dirty="0" smtClean="0"/>
              <a:t>diagnostyki. Rola </a:t>
            </a:r>
            <a:r>
              <a:rPr lang="pl-PL" dirty="0"/>
              <a:t>diagnostyki w </a:t>
            </a:r>
            <a:r>
              <a:rPr lang="pl-PL" dirty="0" smtClean="0"/>
              <a:t>przemyśle i gospodarce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 smtClean="0"/>
              <a:t>Utrzymanie dobrego stanu maszyn, urządzeń, procesów.</a:t>
            </a:r>
          </a:p>
          <a:p>
            <a:r>
              <a:rPr lang="pl-PL" sz="1800" dirty="0" smtClean="0"/>
              <a:t>Prognoza zużycia maszyn </a:t>
            </a:r>
            <a:r>
              <a:rPr lang="pl-PL" sz="1800" dirty="0"/>
              <a:t>i </a:t>
            </a:r>
            <a:r>
              <a:rPr lang="pl-PL" sz="1800" dirty="0" smtClean="0"/>
              <a:t>urządzeń.</a:t>
            </a:r>
          </a:p>
          <a:p>
            <a:r>
              <a:rPr lang="pl-PL" sz="1800" dirty="0" smtClean="0"/>
              <a:t>Prognoza zmian procesów.</a:t>
            </a:r>
          </a:p>
          <a:p>
            <a:r>
              <a:rPr lang="pl-PL" sz="1800" dirty="0" smtClean="0"/>
              <a:t>Wykrywanie przyczyn przyspieszonego zużycia maszyn i urządzeń.</a:t>
            </a:r>
          </a:p>
          <a:p>
            <a:r>
              <a:rPr lang="pl-PL" sz="1800" dirty="0"/>
              <a:t>Wykrywanie </a:t>
            </a:r>
            <a:r>
              <a:rPr lang="pl-PL" sz="1800" dirty="0" smtClean="0"/>
              <a:t>przyczyn niestabilności procesów.</a:t>
            </a:r>
          </a:p>
          <a:p>
            <a:r>
              <a:rPr lang="pl-PL" sz="1800" dirty="0" smtClean="0"/>
              <a:t>Ulepszanie maszyn i urządzeń.</a:t>
            </a:r>
          </a:p>
          <a:p>
            <a:r>
              <a:rPr lang="pl-PL" sz="1800" dirty="0" smtClean="0"/>
              <a:t>Optymalizacja procesów.</a:t>
            </a:r>
            <a:endParaRPr lang="pl-PL" sz="1800" dirty="0"/>
          </a:p>
          <a:p>
            <a:r>
              <a:rPr lang="pl-PL" sz="1800" dirty="0" smtClean="0"/>
              <a:t>Planowanie remontów maszyn i urządzeń.</a:t>
            </a:r>
          </a:p>
          <a:p>
            <a:r>
              <a:rPr lang="pl-PL" sz="1800" dirty="0" smtClean="0"/>
              <a:t>Zwiększenie bezpieczeństwa pracy.</a:t>
            </a:r>
          </a:p>
          <a:p>
            <a:r>
              <a:rPr lang="pl-PL" sz="1800" dirty="0" smtClean="0"/>
              <a:t>Zapewnienie jakości produkcji.</a:t>
            </a:r>
          </a:p>
          <a:p>
            <a:r>
              <a:rPr lang="pl-PL" sz="1800" dirty="0" err="1" smtClean="0"/>
              <a:t>itp</a:t>
            </a:r>
            <a:r>
              <a:rPr lang="pl-PL" sz="1800" dirty="0" smtClean="0"/>
              <a:t>….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864781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pl-PL" dirty="0" smtClean="0"/>
              <a:t>Diagnostyka układów </a:t>
            </a:r>
            <a:r>
              <a:rPr lang="pl-PL" dirty="0" smtClean="0"/>
              <a:t>mechanicznych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dirty="0"/>
              <a:t>Zwykle system </a:t>
            </a:r>
            <a:r>
              <a:rPr lang="pl-PL" sz="1800" dirty="0" smtClean="0"/>
              <a:t>mechaniczny </a:t>
            </a:r>
            <a:r>
              <a:rPr lang="pl-PL" sz="1800" dirty="0"/>
              <a:t>jest stosowany do realizacji jakiegoś zadania albo procesu. </a:t>
            </a:r>
            <a:r>
              <a:rPr lang="pl-PL" sz="1800" dirty="0" smtClean="0"/>
              <a:t>Patrząc globalnie można uznać, że system działa poprawnie jeśli proces czy zadanie są realizowane poprawnie. Niepoprawność </a:t>
            </a:r>
            <a:r>
              <a:rPr lang="pl-PL" sz="1800" dirty="0"/>
              <a:t>realizacji tego zadania albo procesu jest zwykle </a:t>
            </a:r>
            <a:r>
              <a:rPr lang="pl-PL" sz="1800" dirty="0" smtClean="0"/>
              <a:t>pierwszym objawem nieprawidłowości występujących w procesie.</a:t>
            </a:r>
            <a:endParaRPr lang="pl-PL" sz="1800" dirty="0"/>
          </a:p>
          <a:p>
            <a:pPr marL="0" indent="0">
              <a:buNone/>
            </a:pP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Niekiedy przyczyna niestabilności procesu czy nieprawidłowości realizacji zadania leży poza układem </a:t>
            </a:r>
            <a:r>
              <a:rPr lang="pl-PL" sz="1800" dirty="0" smtClean="0"/>
              <a:t>mechanicznym</a:t>
            </a:r>
            <a:r>
              <a:rPr lang="pl-PL" sz="1800" dirty="0" smtClean="0"/>
              <a:t>, a jest spowodowana czynnikami zewnętrznymi. Np. układ zrobotyzowany jest zastosowany do montażu elementów, ale elementy podawane do systemu znajdują się w innej konfiguracji niż powinny, albo mają wymiary nie mieszczące się w granicach tolerancji.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dirty="0" smtClean="0"/>
              <a:t>Jeśli jesteśmy w stanie zapewnić, że nie występują zewnętrzne przyczyny nieprawidłowości, to niepoprawność realizacji zadania czy procesu leży wewnątrz systemu.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330250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pl-PL" dirty="0"/>
              <a:t>Diagnostyka układów </a:t>
            </a:r>
            <a:r>
              <a:rPr lang="pl-PL" dirty="0" smtClean="0"/>
              <a:t>mechanicznych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 smtClean="0"/>
              <a:t>Diagnostyka układów </a:t>
            </a:r>
            <a:r>
              <a:rPr lang="pl-PL" sz="1800" dirty="0" smtClean="0"/>
              <a:t>mechanicznych </a:t>
            </a:r>
            <a:r>
              <a:rPr lang="pl-PL" sz="1800" dirty="0" smtClean="0"/>
              <a:t>jest zagadnieniem trudnym, ze względu na złożoność takich systemów. Będzie ona polegać na analizie działania całego systemu, a w przypadku stwierdzenia nieprawidłowości będzie wymagać zdiagnozowania, który z elementów systemu jest przyczyną nieprawidłowości. Następnie będzie wymagane określenie przyczyn niepoprawnego działania elementu składowego systemu </a:t>
            </a:r>
            <a:r>
              <a:rPr lang="pl-PL" sz="1800" dirty="0" smtClean="0"/>
              <a:t>mechanicznego</a:t>
            </a:r>
            <a:r>
              <a:rPr lang="pl-PL" sz="1800" dirty="0" smtClean="0"/>
              <a:t>.</a:t>
            </a:r>
          </a:p>
        </p:txBody>
      </p:sp>
      <p:sp>
        <p:nvSpPr>
          <p:cNvPr id="4" name="Prostokąt zaokrąglony 3"/>
          <p:cNvSpPr/>
          <p:nvPr/>
        </p:nvSpPr>
        <p:spPr>
          <a:xfrm>
            <a:off x="3491880" y="3140968"/>
            <a:ext cx="2376264" cy="765459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Diagnostyka procesu</a:t>
            </a:r>
            <a:endParaRPr lang="pl-PL" dirty="0"/>
          </a:p>
        </p:txBody>
      </p:sp>
      <p:sp>
        <p:nvSpPr>
          <p:cNvPr id="5" name="Prostokąt zaokrąglony 4"/>
          <p:cNvSpPr/>
          <p:nvPr/>
        </p:nvSpPr>
        <p:spPr>
          <a:xfrm>
            <a:off x="5622982" y="4221088"/>
            <a:ext cx="2426642" cy="792088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Diagnostyka czynników zewnętrznych</a:t>
            </a:r>
            <a:endParaRPr lang="pl-PL" dirty="0"/>
          </a:p>
        </p:txBody>
      </p:sp>
      <p:sp>
        <p:nvSpPr>
          <p:cNvPr id="6" name="Prostokąt zaokrąglony 5"/>
          <p:cNvSpPr/>
          <p:nvPr/>
        </p:nvSpPr>
        <p:spPr>
          <a:xfrm>
            <a:off x="1043608" y="4221088"/>
            <a:ext cx="2960226" cy="792088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Diagnostyka układu </a:t>
            </a:r>
            <a:r>
              <a:rPr lang="pl-PL" dirty="0" err="1" smtClean="0"/>
              <a:t>mechan</a:t>
            </a:r>
            <a:r>
              <a:rPr lang="pl-PL" dirty="0" smtClean="0"/>
              <a:t>. </a:t>
            </a:r>
            <a:r>
              <a:rPr lang="pl-PL" dirty="0" smtClean="0"/>
              <a:t>realizującego proces</a:t>
            </a:r>
            <a:endParaRPr lang="pl-PL" dirty="0"/>
          </a:p>
        </p:txBody>
      </p:sp>
      <p:sp>
        <p:nvSpPr>
          <p:cNvPr id="7" name="Prostokąt zaokrąglony 6"/>
          <p:cNvSpPr/>
          <p:nvPr/>
        </p:nvSpPr>
        <p:spPr>
          <a:xfrm>
            <a:off x="1043608" y="5481321"/>
            <a:ext cx="2960226" cy="792088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Diagnostyka elementów składowych układu </a:t>
            </a:r>
            <a:r>
              <a:rPr lang="pl-PL" dirty="0" err="1" smtClean="0"/>
              <a:t>mechan</a:t>
            </a:r>
            <a:r>
              <a:rPr lang="pl-PL" dirty="0" smtClean="0"/>
              <a:t>.</a:t>
            </a:r>
            <a:endParaRPr lang="pl-PL" dirty="0"/>
          </a:p>
        </p:txBody>
      </p:sp>
      <p:cxnSp>
        <p:nvCxnSpPr>
          <p:cNvPr id="10" name="Łącznik prosty ze strzałką 9"/>
          <p:cNvCxnSpPr/>
          <p:nvPr/>
        </p:nvCxnSpPr>
        <p:spPr>
          <a:xfrm>
            <a:off x="2523721" y="3523697"/>
            <a:ext cx="0" cy="6973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oliniowy 8"/>
          <p:cNvCxnSpPr>
            <a:endCxn id="4" idx="1"/>
          </p:cNvCxnSpPr>
          <p:nvPr/>
        </p:nvCxnSpPr>
        <p:spPr>
          <a:xfrm>
            <a:off x="2523721" y="3523697"/>
            <a:ext cx="968159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oliniowy 10"/>
          <p:cNvCxnSpPr/>
          <p:nvPr/>
        </p:nvCxnSpPr>
        <p:spPr>
          <a:xfrm>
            <a:off x="5868144" y="3523698"/>
            <a:ext cx="968159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>
            <a:off x="6836303" y="3523696"/>
            <a:ext cx="0" cy="6973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>
            <a:endCxn id="7" idx="0"/>
          </p:cNvCxnSpPr>
          <p:nvPr/>
        </p:nvCxnSpPr>
        <p:spPr>
          <a:xfrm>
            <a:off x="2523721" y="5013176"/>
            <a:ext cx="0" cy="4681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169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pl-PL" dirty="0"/>
              <a:t>Zarządzanie danymi diagnostycznymi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 smtClean="0"/>
              <a:t>problem dużej ilości danych</a:t>
            </a:r>
          </a:p>
          <a:p>
            <a:r>
              <a:rPr lang="pl-PL" sz="1800" dirty="0"/>
              <a:t>p</a:t>
            </a:r>
            <a:r>
              <a:rPr lang="pl-PL" sz="1800" dirty="0" smtClean="0"/>
              <a:t>roblem formatu danych</a:t>
            </a:r>
          </a:p>
          <a:p>
            <a:r>
              <a:rPr lang="pl-PL" sz="1800" dirty="0" smtClean="0"/>
              <a:t>problem analizy danych</a:t>
            </a:r>
          </a:p>
          <a:p>
            <a:r>
              <a:rPr lang="pl-PL" sz="1800" dirty="0" smtClean="0"/>
              <a:t>problem prezentacji danych odpowiedni dla kadry inżynierskiej/kierowniczej/zarządzającej…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384523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pl-PL" dirty="0"/>
              <a:t>Problem formatu danych </a:t>
            </a:r>
            <a:r>
              <a:rPr lang="pl-PL" dirty="0" smtClean="0"/>
              <a:t>diagnostycznych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dirty="0" smtClean="0"/>
              <a:t>Format danych</a:t>
            </a:r>
          </a:p>
          <a:p>
            <a:r>
              <a:rPr lang="pl-PL" sz="1800" dirty="0" smtClean="0"/>
              <a:t>format liczbowy (23 </a:t>
            </a:r>
            <a:r>
              <a:rPr lang="pl-PL" sz="1800" baseline="30000" dirty="0" err="1" smtClean="0"/>
              <a:t>o</a:t>
            </a:r>
            <a:r>
              <a:rPr lang="pl-PL" sz="1800" dirty="0" err="1" smtClean="0"/>
              <a:t>C</a:t>
            </a:r>
            <a:r>
              <a:rPr lang="pl-PL" sz="1800" dirty="0" smtClean="0"/>
              <a:t>)</a:t>
            </a:r>
          </a:p>
          <a:p>
            <a:r>
              <a:rPr lang="pl-PL" sz="1800" dirty="0" smtClean="0"/>
              <a:t>format lingwistyczny („głośne stuki”)</a:t>
            </a:r>
          </a:p>
          <a:p>
            <a:r>
              <a:rPr lang="pl-PL" sz="1800" dirty="0"/>
              <a:t>f</a:t>
            </a:r>
            <a:r>
              <a:rPr lang="pl-PL" sz="1800" dirty="0" smtClean="0"/>
              <a:t>ormat graficzny (obraz z kamery termowizyjnej)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dirty="0" smtClean="0"/>
              <a:t>Nośnik danych</a:t>
            </a:r>
          </a:p>
          <a:p>
            <a:r>
              <a:rPr lang="pl-PL" sz="1800" dirty="0" smtClean="0"/>
              <a:t>Karta diagnostyczna</a:t>
            </a:r>
          </a:p>
          <a:p>
            <a:r>
              <a:rPr lang="pl-PL" sz="1800" dirty="0" smtClean="0"/>
              <a:t>Dokumentacja fotograficzna</a:t>
            </a:r>
          </a:p>
          <a:p>
            <a:r>
              <a:rPr lang="pl-PL" sz="1800" dirty="0" smtClean="0"/>
              <a:t>Nośnik cyfrowy</a:t>
            </a:r>
          </a:p>
        </p:txBody>
      </p:sp>
    </p:spTree>
    <p:extLst>
      <p:ext uri="{BB962C8B-B14F-4D97-AF65-F5344CB8AC3E}">
        <p14:creationId xmlns:p14="http://schemas.microsoft.com/office/powerpoint/2010/main" val="338452375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1523</Words>
  <Application>Microsoft Office PowerPoint</Application>
  <PresentationFormat>Pokaz na ekranie (4:3)</PresentationFormat>
  <Paragraphs>176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5" baseType="lpstr">
      <vt:lpstr>Arial</vt:lpstr>
      <vt:lpstr>Calibri</vt:lpstr>
      <vt:lpstr>Motyw pakietu Office</vt:lpstr>
      <vt:lpstr>DIAGNOSTYKA UKŁADÓW MECHANICZNYCH</vt:lpstr>
      <vt:lpstr>Agenda</vt:lpstr>
      <vt:lpstr>Wiadomości wprowadzające</vt:lpstr>
      <vt:lpstr>Diagnostyka</vt:lpstr>
      <vt:lpstr>Cele diagnostyki. Rola diagnostyki w przemyśle i gospodarce</vt:lpstr>
      <vt:lpstr>Diagnostyka układów mechanicznych</vt:lpstr>
      <vt:lpstr>Diagnostyka układów mechanicznych</vt:lpstr>
      <vt:lpstr>Zarządzanie danymi diagnostycznymi</vt:lpstr>
      <vt:lpstr>Problem formatu danych diagnostycznych</vt:lpstr>
      <vt:lpstr>Systemy i programy do wspomagania diagnostyki</vt:lpstr>
      <vt:lpstr>Systemy SCADA</vt:lpstr>
      <vt:lpstr>Systemy SCADA</vt:lpstr>
      <vt:lpstr>Systemy SCADA</vt:lpstr>
      <vt:lpstr>Systemy SCADA</vt:lpstr>
      <vt:lpstr>Systemy SCADA</vt:lpstr>
      <vt:lpstr>Systemy SCADA</vt:lpstr>
      <vt:lpstr>Systemy SCADA</vt:lpstr>
      <vt:lpstr>Systemy SCADA</vt:lpstr>
      <vt:lpstr>Ekonomiczne uwarunkowania diagnostyki</vt:lpstr>
      <vt:lpstr>Planowanie remontów</vt:lpstr>
      <vt:lpstr>Planowanie remontów</vt:lpstr>
      <vt:lpstr>Diagnostyka układów a czynnik ludzki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DIAGNOSTYKA UKŁADÓW MECHATRONICZNYCH</dc:title>
  <cp:lastModifiedBy>Admin</cp:lastModifiedBy>
  <cp:revision>27</cp:revision>
  <dcterms:modified xsi:type="dcterms:W3CDTF">2023-03-05T12:19:34Z</dcterms:modified>
</cp:coreProperties>
</file>