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media1.gif" ContentType="video/unknown"/>
  <Override PartName="/ppt/media/media2.gif" ContentType="video/unknown"/>
  <Override PartName="/ppt/media/media3.gif" ContentType="video/unknown"/>
  <Override PartName="/ppt/media/media4.gif" ContentType="video/unknown"/>
  <Override PartName="/ppt/media/media5.gif" ContentType="video/unknown"/>
  <Override PartName="/ppt/media/media6.gif" ContentType="video/unknown"/>
  <Override PartName="/ppt/media/media7.gif" ContentType="video/unknown"/>
  <Override PartName="/ppt/media/media8.gif" ContentType="video/unknown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425" r:id="rId4"/>
    <p:sldId id="424" r:id="rId5"/>
    <p:sldId id="426" r:id="rId6"/>
    <p:sldId id="427" r:id="rId7"/>
    <p:sldId id="409" r:id="rId8"/>
    <p:sldId id="410" r:id="rId9"/>
    <p:sldId id="411" r:id="rId10"/>
    <p:sldId id="412" r:id="rId11"/>
    <p:sldId id="363" r:id="rId12"/>
    <p:sldId id="364" r:id="rId13"/>
    <p:sldId id="365" r:id="rId14"/>
    <p:sldId id="366" r:id="rId15"/>
    <p:sldId id="436" r:id="rId16"/>
    <p:sldId id="437" r:id="rId17"/>
    <p:sldId id="438" r:id="rId18"/>
    <p:sldId id="439" r:id="rId19"/>
    <p:sldId id="440" r:id="rId20"/>
    <p:sldId id="441" r:id="rId21"/>
    <p:sldId id="367" r:id="rId22"/>
    <p:sldId id="368" r:id="rId23"/>
    <p:sldId id="369" r:id="rId24"/>
    <p:sldId id="371" r:id="rId25"/>
    <p:sldId id="370" r:id="rId26"/>
    <p:sldId id="372" r:id="rId27"/>
    <p:sldId id="373" r:id="rId28"/>
    <p:sldId id="375" r:id="rId29"/>
    <p:sldId id="376" r:id="rId30"/>
    <p:sldId id="377" r:id="rId31"/>
    <p:sldId id="378" r:id="rId32"/>
    <p:sldId id="379" r:id="rId33"/>
    <p:sldId id="380" r:id="rId34"/>
    <p:sldId id="381" r:id="rId35"/>
    <p:sldId id="382" r:id="rId36"/>
    <p:sldId id="383" r:id="rId37"/>
    <p:sldId id="384" r:id="rId38"/>
    <p:sldId id="385" r:id="rId39"/>
    <p:sldId id="386" r:id="rId40"/>
    <p:sldId id="387" r:id="rId41"/>
    <p:sldId id="388" r:id="rId42"/>
    <p:sldId id="389" r:id="rId43"/>
    <p:sldId id="390" r:id="rId44"/>
    <p:sldId id="391" r:id="rId45"/>
    <p:sldId id="392" r:id="rId46"/>
    <p:sldId id="393" r:id="rId47"/>
    <p:sldId id="394" r:id="rId48"/>
    <p:sldId id="395" r:id="rId49"/>
    <p:sldId id="396" r:id="rId50"/>
    <p:sldId id="401" r:id="rId51"/>
    <p:sldId id="402" r:id="rId52"/>
    <p:sldId id="403" r:id="rId53"/>
    <p:sldId id="404" r:id="rId54"/>
    <p:sldId id="405" r:id="rId55"/>
    <p:sldId id="406" r:id="rId56"/>
    <p:sldId id="397" r:id="rId57"/>
    <p:sldId id="398" r:id="rId58"/>
    <p:sldId id="399" r:id="rId59"/>
    <p:sldId id="400" r:id="rId60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2" d="100"/>
          <a:sy n="72" d="100"/>
        </p:scale>
        <p:origin x="1517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8D7B4B2-79EE-4379-B1CE-0C532D2665C8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215AB65C-CEE4-4947-853B-EF5A32E1FE2D}">
      <dgm:prSet phldrT="[Tekst]" custT="1"/>
      <dgm:spPr>
        <a:solidFill>
          <a:schemeClr val="tx1">
            <a:lumMod val="65000"/>
            <a:lumOff val="35000"/>
          </a:schemeClr>
        </a:solidFill>
      </dgm:spPr>
      <dgm:t>
        <a:bodyPr/>
        <a:lstStyle/>
        <a:p>
          <a:r>
            <a:rPr lang="pl-PL" sz="1800" dirty="0" smtClean="0">
              <a:solidFill>
                <a:srgbClr val="FFFF00"/>
              </a:solidFill>
            </a:rPr>
            <a:t>Liczba elementów tocznych  = BPI + BPO</a:t>
          </a:r>
          <a:endParaRPr lang="pl-PL" sz="1800" dirty="0">
            <a:solidFill>
              <a:srgbClr val="FFFF00"/>
            </a:solidFill>
          </a:endParaRPr>
        </a:p>
      </dgm:t>
    </dgm:pt>
    <dgm:pt modelId="{DC7C6B03-032F-463A-9092-B3DE8D746739}" type="parTrans" cxnId="{EFC6D264-3C9D-4869-8A92-46CD4693632C}">
      <dgm:prSet/>
      <dgm:spPr/>
      <dgm:t>
        <a:bodyPr/>
        <a:lstStyle/>
        <a:p>
          <a:endParaRPr lang="pl-PL"/>
        </a:p>
      </dgm:t>
    </dgm:pt>
    <dgm:pt modelId="{B8EC35AD-44B3-4EFD-923A-8287D881EB6F}" type="sibTrans" cxnId="{EFC6D264-3C9D-4869-8A92-46CD4693632C}">
      <dgm:prSet/>
      <dgm:spPr/>
      <dgm:t>
        <a:bodyPr/>
        <a:lstStyle/>
        <a:p>
          <a:endParaRPr lang="pl-PL"/>
        </a:p>
      </dgm:t>
    </dgm:pt>
    <dgm:pt modelId="{82711BAD-A905-462C-9C4E-AA700C43588A}" type="pres">
      <dgm:prSet presAssocID="{18D7B4B2-79EE-4379-B1CE-0C532D2665C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98DAA36F-26FF-416C-ABB3-E19921BD8002}" type="pres">
      <dgm:prSet presAssocID="{215AB65C-CEE4-4947-853B-EF5A32E1FE2D}" presName="parentText" presStyleLbl="node1" presStyleIdx="0" presStyleCnt="1" custLinFactNeighborY="85332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2DB1A2CE-5A3E-46CC-AB5B-403322A35F64}" type="presOf" srcId="{18D7B4B2-79EE-4379-B1CE-0C532D2665C8}" destId="{82711BAD-A905-462C-9C4E-AA700C43588A}" srcOrd="0" destOrd="0" presId="urn:microsoft.com/office/officeart/2005/8/layout/vList2"/>
    <dgm:cxn modelId="{EFC6D264-3C9D-4869-8A92-46CD4693632C}" srcId="{18D7B4B2-79EE-4379-B1CE-0C532D2665C8}" destId="{215AB65C-CEE4-4947-853B-EF5A32E1FE2D}" srcOrd="0" destOrd="0" parTransId="{DC7C6B03-032F-463A-9092-B3DE8D746739}" sibTransId="{B8EC35AD-44B3-4EFD-923A-8287D881EB6F}"/>
    <dgm:cxn modelId="{26EF396A-FE90-45D2-82D6-184109F425D3}" type="presOf" srcId="{215AB65C-CEE4-4947-853B-EF5A32E1FE2D}" destId="{98DAA36F-26FF-416C-ABB3-E19921BD8002}" srcOrd="0" destOrd="0" presId="urn:microsoft.com/office/officeart/2005/8/layout/vList2"/>
    <dgm:cxn modelId="{464EC0E0-A9B9-453B-8F69-CF0FCB652F73}" type="presParOf" srcId="{82711BAD-A905-462C-9C4E-AA700C43588A}" destId="{98DAA36F-26FF-416C-ABB3-E19921BD8002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8D7B4B2-79EE-4379-B1CE-0C532D2665C8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215AB65C-CEE4-4947-853B-EF5A32E1FE2D}">
      <dgm:prSet phldrT="[Tekst]" custT="1"/>
      <dgm:spPr>
        <a:solidFill>
          <a:schemeClr val="tx1">
            <a:lumMod val="65000"/>
            <a:lumOff val="35000"/>
          </a:schemeClr>
        </a:solidFill>
      </dgm:spPr>
      <dgm:t>
        <a:bodyPr/>
        <a:lstStyle/>
        <a:p>
          <a:r>
            <a:rPr lang="pl-PL" sz="1800" dirty="0" smtClean="0">
              <a:solidFill>
                <a:srgbClr val="FFFF00"/>
              </a:solidFill>
            </a:rPr>
            <a:t>BPI = Liczba elementów tocznych – BPO</a:t>
          </a:r>
        </a:p>
        <a:p>
          <a:r>
            <a:rPr lang="pl-PL" sz="1800" dirty="0" smtClean="0">
              <a:solidFill>
                <a:srgbClr val="FFFF00"/>
              </a:solidFill>
            </a:rPr>
            <a:t>BPO = Liczba elementów tocznych – BPI</a:t>
          </a:r>
        </a:p>
      </dgm:t>
    </dgm:pt>
    <dgm:pt modelId="{DC7C6B03-032F-463A-9092-B3DE8D746739}" type="parTrans" cxnId="{EFC6D264-3C9D-4869-8A92-46CD4693632C}">
      <dgm:prSet/>
      <dgm:spPr/>
      <dgm:t>
        <a:bodyPr/>
        <a:lstStyle/>
        <a:p>
          <a:endParaRPr lang="pl-PL"/>
        </a:p>
      </dgm:t>
    </dgm:pt>
    <dgm:pt modelId="{B8EC35AD-44B3-4EFD-923A-8287D881EB6F}" type="sibTrans" cxnId="{EFC6D264-3C9D-4869-8A92-46CD4693632C}">
      <dgm:prSet/>
      <dgm:spPr/>
      <dgm:t>
        <a:bodyPr/>
        <a:lstStyle/>
        <a:p>
          <a:endParaRPr lang="pl-PL"/>
        </a:p>
      </dgm:t>
    </dgm:pt>
    <dgm:pt modelId="{82711BAD-A905-462C-9C4E-AA700C43588A}" type="pres">
      <dgm:prSet presAssocID="{18D7B4B2-79EE-4379-B1CE-0C532D2665C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98DAA36F-26FF-416C-ABB3-E19921BD8002}" type="pres">
      <dgm:prSet presAssocID="{215AB65C-CEE4-4947-853B-EF5A32E1FE2D}" presName="parentText" presStyleLbl="node1" presStyleIdx="0" presStyleCnt="1" custLinFactNeighborY="-56696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2DB1A2CE-5A3E-46CC-AB5B-403322A35F64}" type="presOf" srcId="{18D7B4B2-79EE-4379-B1CE-0C532D2665C8}" destId="{82711BAD-A905-462C-9C4E-AA700C43588A}" srcOrd="0" destOrd="0" presId="urn:microsoft.com/office/officeart/2005/8/layout/vList2"/>
    <dgm:cxn modelId="{EFC6D264-3C9D-4869-8A92-46CD4693632C}" srcId="{18D7B4B2-79EE-4379-B1CE-0C532D2665C8}" destId="{215AB65C-CEE4-4947-853B-EF5A32E1FE2D}" srcOrd="0" destOrd="0" parTransId="{DC7C6B03-032F-463A-9092-B3DE8D746739}" sibTransId="{B8EC35AD-44B3-4EFD-923A-8287D881EB6F}"/>
    <dgm:cxn modelId="{26EF396A-FE90-45D2-82D6-184109F425D3}" type="presOf" srcId="{215AB65C-CEE4-4947-853B-EF5A32E1FE2D}" destId="{98DAA36F-26FF-416C-ABB3-E19921BD8002}" srcOrd="0" destOrd="0" presId="urn:microsoft.com/office/officeart/2005/8/layout/vList2"/>
    <dgm:cxn modelId="{464EC0E0-A9B9-453B-8F69-CF0FCB652F73}" type="presParOf" srcId="{82711BAD-A905-462C-9C4E-AA700C43588A}" destId="{98DAA36F-26FF-416C-ABB3-E19921BD8002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8D7B4B2-79EE-4379-B1CE-0C532D2665C8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215AB65C-CEE4-4947-853B-EF5A32E1FE2D}">
      <dgm:prSet phldrT="[Tekst]" custT="1"/>
      <dgm:spPr>
        <a:solidFill>
          <a:schemeClr val="tx1">
            <a:lumMod val="65000"/>
            <a:lumOff val="35000"/>
          </a:schemeClr>
        </a:solidFill>
      </dgm:spPr>
      <dgm:t>
        <a:bodyPr/>
        <a:lstStyle/>
        <a:p>
          <a:r>
            <a:rPr lang="pl-PL" sz="1800" dirty="0" smtClean="0">
              <a:solidFill>
                <a:srgbClr val="FFFF00"/>
              </a:solidFill>
            </a:rPr>
            <a:t>Dla 8 </a:t>
          </a:r>
          <a:r>
            <a:rPr lang="pl-PL" sz="180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≤ </a:t>
          </a:r>
          <a:r>
            <a:rPr lang="pl-PL" sz="1800" dirty="0" smtClean="0">
              <a:solidFill>
                <a:srgbClr val="FFFF00"/>
              </a:solidFill>
            </a:rPr>
            <a:t>n </a:t>
          </a:r>
          <a:r>
            <a:rPr lang="pl-PL" sz="180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≤ </a:t>
          </a:r>
          <a:r>
            <a:rPr lang="pl-PL" sz="1800" dirty="0" smtClean="0">
              <a:solidFill>
                <a:srgbClr val="FFFF00"/>
              </a:solidFill>
            </a:rPr>
            <a:t>12</a:t>
          </a:r>
        </a:p>
        <a:p>
          <a:r>
            <a:rPr lang="pl-PL" sz="1800" dirty="0" smtClean="0">
              <a:solidFill>
                <a:srgbClr val="FFFF00"/>
              </a:solidFill>
            </a:rPr>
            <a:t>BPO = 0,4 </a:t>
          </a:r>
          <a:r>
            <a:rPr lang="pl-PL" sz="180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· </a:t>
          </a:r>
          <a:r>
            <a:rPr lang="pl-PL" sz="1800" dirty="0" smtClean="0">
              <a:solidFill>
                <a:srgbClr val="FFFF00"/>
              </a:solidFill>
            </a:rPr>
            <a:t>n </a:t>
          </a:r>
          <a:r>
            <a:rPr lang="pl-PL" sz="180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·</a:t>
          </a:r>
          <a:r>
            <a:rPr lang="pl-PL" sz="1800" dirty="0" smtClean="0">
              <a:solidFill>
                <a:srgbClr val="FFFF00"/>
              </a:solidFill>
            </a:rPr>
            <a:t> X</a:t>
          </a:r>
        </a:p>
        <a:p>
          <a:r>
            <a:rPr lang="pl-PL" sz="1800" dirty="0" smtClean="0">
              <a:solidFill>
                <a:srgbClr val="FFFF00"/>
              </a:solidFill>
            </a:rPr>
            <a:t>BPI = 0,6 </a:t>
          </a:r>
          <a:r>
            <a:rPr lang="pl-PL" sz="180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· </a:t>
          </a:r>
          <a:r>
            <a:rPr lang="pl-PL" sz="1800" dirty="0" smtClean="0">
              <a:solidFill>
                <a:srgbClr val="FFFF00"/>
              </a:solidFill>
            </a:rPr>
            <a:t>n </a:t>
          </a:r>
          <a:r>
            <a:rPr lang="pl-PL" sz="180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·</a:t>
          </a:r>
          <a:r>
            <a:rPr lang="pl-PL" sz="1800" dirty="0" smtClean="0">
              <a:solidFill>
                <a:srgbClr val="FFFF00"/>
              </a:solidFill>
            </a:rPr>
            <a:t> X</a:t>
          </a:r>
        </a:p>
        <a:p>
          <a:r>
            <a:rPr lang="pl-PL" sz="1800" dirty="0" smtClean="0">
              <a:solidFill>
                <a:srgbClr val="FFFF00"/>
              </a:solidFill>
            </a:rPr>
            <a:t>FT = 0,4 </a:t>
          </a:r>
          <a:r>
            <a:rPr lang="pl-PL" sz="180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·</a:t>
          </a:r>
          <a:r>
            <a:rPr lang="pl-PL" sz="1800" dirty="0" smtClean="0">
              <a:solidFill>
                <a:srgbClr val="FFFF00"/>
              </a:solidFill>
            </a:rPr>
            <a:t> X</a:t>
          </a:r>
        </a:p>
      </dgm:t>
    </dgm:pt>
    <dgm:pt modelId="{DC7C6B03-032F-463A-9092-B3DE8D746739}" type="parTrans" cxnId="{EFC6D264-3C9D-4869-8A92-46CD4693632C}">
      <dgm:prSet/>
      <dgm:spPr/>
      <dgm:t>
        <a:bodyPr/>
        <a:lstStyle/>
        <a:p>
          <a:endParaRPr lang="pl-PL"/>
        </a:p>
      </dgm:t>
    </dgm:pt>
    <dgm:pt modelId="{B8EC35AD-44B3-4EFD-923A-8287D881EB6F}" type="sibTrans" cxnId="{EFC6D264-3C9D-4869-8A92-46CD4693632C}">
      <dgm:prSet/>
      <dgm:spPr/>
      <dgm:t>
        <a:bodyPr/>
        <a:lstStyle/>
        <a:p>
          <a:endParaRPr lang="pl-PL"/>
        </a:p>
      </dgm:t>
    </dgm:pt>
    <dgm:pt modelId="{82711BAD-A905-462C-9C4E-AA700C43588A}" type="pres">
      <dgm:prSet presAssocID="{18D7B4B2-79EE-4379-B1CE-0C532D2665C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98DAA36F-26FF-416C-ABB3-E19921BD8002}" type="pres">
      <dgm:prSet presAssocID="{215AB65C-CEE4-4947-853B-EF5A32E1FE2D}" presName="parentText" presStyleLbl="node1" presStyleIdx="0" presStyleCnt="1" custScaleY="103945" custLinFactNeighborY="94234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2DB1A2CE-5A3E-46CC-AB5B-403322A35F64}" type="presOf" srcId="{18D7B4B2-79EE-4379-B1CE-0C532D2665C8}" destId="{82711BAD-A905-462C-9C4E-AA700C43588A}" srcOrd="0" destOrd="0" presId="urn:microsoft.com/office/officeart/2005/8/layout/vList2"/>
    <dgm:cxn modelId="{EFC6D264-3C9D-4869-8A92-46CD4693632C}" srcId="{18D7B4B2-79EE-4379-B1CE-0C532D2665C8}" destId="{215AB65C-CEE4-4947-853B-EF5A32E1FE2D}" srcOrd="0" destOrd="0" parTransId="{DC7C6B03-032F-463A-9092-B3DE8D746739}" sibTransId="{B8EC35AD-44B3-4EFD-923A-8287D881EB6F}"/>
    <dgm:cxn modelId="{26EF396A-FE90-45D2-82D6-184109F425D3}" type="presOf" srcId="{215AB65C-CEE4-4947-853B-EF5A32E1FE2D}" destId="{98DAA36F-26FF-416C-ABB3-E19921BD8002}" srcOrd="0" destOrd="0" presId="urn:microsoft.com/office/officeart/2005/8/layout/vList2"/>
    <dgm:cxn modelId="{464EC0E0-A9B9-453B-8F69-CF0FCB652F73}" type="presParOf" srcId="{82711BAD-A905-462C-9C4E-AA700C43588A}" destId="{98DAA36F-26FF-416C-ABB3-E19921BD8002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DAA36F-26FF-416C-ABB3-E19921BD8002}">
      <dsp:nvSpPr>
        <dsp:cNvPr id="0" name=""/>
        <dsp:cNvSpPr/>
      </dsp:nvSpPr>
      <dsp:spPr>
        <a:xfrm>
          <a:off x="0" y="2692901"/>
          <a:ext cx="4038600" cy="1216800"/>
        </a:xfrm>
        <a:prstGeom prst="roundRect">
          <a:avLst/>
        </a:prstGeom>
        <a:solidFill>
          <a:schemeClr val="tx1">
            <a:lumMod val="65000"/>
            <a:lumOff val="3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800" kern="1200" dirty="0" smtClean="0">
              <a:solidFill>
                <a:srgbClr val="FFFF00"/>
              </a:solidFill>
            </a:rPr>
            <a:t>Liczba elementów tocznych  = BPI + BPO</a:t>
          </a:r>
          <a:endParaRPr lang="pl-PL" sz="1800" kern="1200" dirty="0">
            <a:solidFill>
              <a:srgbClr val="FFFF00"/>
            </a:solidFill>
          </a:endParaRPr>
        </a:p>
      </dsp:txBody>
      <dsp:txXfrm>
        <a:off x="59399" y="2752300"/>
        <a:ext cx="3919802" cy="109800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DAA36F-26FF-416C-ABB3-E19921BD8002}">
      <dsp:nvSpPr>
        <dsp:cNvPr id="0" name=""/>
        <dsp:cNvSpPr/>
      </dsp:nvSpPr>
      <dsp:spPr>
        <a:xfrm>
          <a:off x="0" y="964704"/>
          <a:ext cx="4038600" cy="1216800"/>
        </a:xfrm>
        <a:prstGeom prst="roundRect">
          <a:avLst/>
        </a:prstGeom>
        <a:solidFill>
          <a:schemeClr val="tx1">
            <a:lumMod val="65000"/>
            <a:lumOff val="3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800" kern="1200" dirty="0" smtClean="0">
              <a:solidFill>
                <a:srgbClr val="FFFF00"/>
              </a:solidFill>
            </a:rPr>
            <a:t>BPI = Liczba elementów tocznych – BPO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800" kern="1200" dirty="0" smtClean="0">
              <a:solidFill>
                <a:srgbClr val="FFFF00"/>
              </a:solidFill>
            </a:rPr>
            <a:t>BPO = Liczba elementów tocznych – BPI</a:t>
          </a:r>
        </a:p>
      </dsp:txBody>
      <dsp:txXfrm>
        <a:off x="59399" y="1024103"/>
        <a:ext cx="3919802" cy="109800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DAA36F-26FF-416C-ABB3-E19921BD8002}">
      <dsp:nvSpPr>
        <dsp:cNvPr id="0" name=""/>
        <dsp:cNvSpPr/>
      </dsp:nvSpPr>
      <dsp:spPr>
        <a:xfrm>
          <a:off x="0" y="2865909"/>
          <a:ext cx="4038600" cy="1660053"/>
        </a:xfrm>
        <a:prstGeom prst="roundRect">
          <a:avLst/>
        </a:prstGeom>
        <a:solidFill>
          <a:schemeClr val="tx1">
            <a:lumMod val="65000"/>
            <a:lumOff val="3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800" kern="1200" dirty="0" smtClean="0">
              <a:solidFill>
                <a:srgbClr val="FFFF00"/>
              </a:solidFill>
            </a:rPr>
            <a:t>Dla 8 </a:t>
          </a:r>
          <a:r>
            <a:rPr lang="pl-PL" sz="1800" kern="120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≤ </a:t>
          </a:r>
          <a:r>
            <a:rPr lang="pl-PL" sz="1800" kern="1200" dirty="0" smtClean="0">
              <a:solidFill>
                <a:srgbClr val="FFFF00"/>
              </a:solidFill>
            </a:rPr>
            <a:t>n </a:t>
          </a:r>
          <a:r>
            <a:rPr lang="pl-PL" sz="1800" kern="120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≤ </a:t>
          </a:r>
          <a:r>
            <a:rPr lang="pl-PL" sz="1800" kern="1200" dirty="0" smtClean="0">
              <a:solidFill>
                <a:srgbClr val="FFFF00"/>
              </a:solidFill>
            </a:rPr>
            <a:t>12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800" kern="1200" dirty="0" smtClean="0">
              <a:solidFill>
                <a:srgbClr val="FFFF00"/>
              </a:solidFill>
            </a:rPr>
            <a:t>BPO = 0,4 </a:t>
          </a:r>
          <a:r>
            <a:rPr lang="pl-PL" sz="1800" kern="120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· </a:t>
          </a:r>
          <a:r>
            <a:rPr lang="pl-PL" sz="1800" kern="1200" dirty="0" smtClean="0">
              <a:solidFill>
                <a:srgbClr val="FFFF00"/>
              </a:solidFill>
            </a:rPr>
            <a:t>n </a:t>
          </a:r>
          <a:r>
            <a:rPr lang="pl-PL" sz="1800" kern="120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·</a:t>
          </a:r>
          <a:r>
            <a:rPr lang="pl-PL" sz="1800" kern="1200" dirty="0" smtClean="0">
              <a:solidFill>
                <a:srgbClr val="FFFF00"/>
              </a:solidFill>
            </a:rPr>
            <a:t> X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800" kern="1200" dirty="0" smtClean="0">
              <a:solidFill>
                <a:srgbClr val="FFFF00"/>
              </a:solidFill>
            </a:rPr>
            <a:t>BPI = 0,6 </a:t>
          </a:r>
          <a:r>
            <a:rPr lang="pl-PL" sz="1800" kern="120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· </a:t>
          </a:r>
          <a:r>
            <a:rPr lang="pl-PL" sz="1800" kern="1200" dirty="0" smtClean="0">
              <a:solidFill>
                <a:srgbClr val="FFFF00"/>
              </a:solidFill>
            </a:rPr>
            <a:t>n </a:t>
          </a:r>
          <a:r>
            <a:rPr lang="pl-PL" sz="1800" kern="120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·</a:t>
          </a:r>
          <a:r>
            <a:rPr lang="pl-PL" sz="1800" kern="1200" dirty="0" smtClean="0">
              <a:solidFill>
                <a:srgbClr val="FFFF00"/>
              </a:solidFill>
            </a:rPr>
            <a:t> X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800" kern="1200" dirty="0" smtClean="0">
              <a:solidFill>
                <a:srgbClr val="FFFF00"/>
              </a:solidFill>
            </a:rPr>
            <a:t>FT = 0,4 </a:t>
          </a:r>
          <a:r>
            <a:rPr lang="pl-PL" sz="1800" kern="120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·</a:t>
          </a:r>
          <a:r>
            <a:rPr lang="pl-PL" sz="1800" kern="1200" dirty="0" smtClean="0">
              <a:solidFill>
                <a:srgbClr val="FFFF00"/>
              </a:solidFill>
            </a:rPr>
            <a:t> X</a:t>
          </a:r>
        </a:p>
      </dsp:txBody>
      <dsp:txXfrm>
        <a:off x="81037" y="2946946"/>
        <a:ext cx="3876526" cy="149797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05.03.2023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05.03.2023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05.03.2023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05.03.2023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05.03.2023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05.03.2023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05.03.2023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05.03.2023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05.03.2023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05.03.2023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05.03.2023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17FA3B-C404-4317-B0BC-953931111309}" type="datetimeFigureOut">
              <a:rPr lang="pl-PL" smtClean="0"/>
              <a:t>05.03.2023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gi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video" Target="../media/media4.gif"/><Relationship Id="rId13" Type="http://schemas.openxmlformats.org/officeDocument/2006/relationships/image" Target="../media/image20.png"/><Relationship Id="rId3" Type="http://schemas.microsoft.com/office/2007/relationships/media" Target="../media/media2.gif"/><Relationship Id="rId7" Type="http://schemas.microsoft.com/office/2007/relationships/media" Target="../media/media4.gif"/><Relationship Id="rId12" Type="http://schemas.openxmlformats.org/officeDocument/2006/relationships/image" Target="../media/image19.png"/><Relationship Id="rId2" Type="http://schemas.openxmlformats.org/officeDocument/2006/relationships/video" Target="../media/media1.gif"/><Relationship Id="rId1" Type="http://schemas.microsoft.com/office/2007/relationships/media" Target="../media/media1.gif"/><Relationship Id="rId6" Type="http://schemas.openxmlformats.org/officeDocument/2006/relationships/video" Target="../media/media3.gif"/><Relationship Id="rId11" Type="http://schemas.openxmlformats.org/officeDocument/2006/relationships/image" Target="../media/image18.png"/><Relationship Id="rId5" Type="http://schemas.microsoft.com/office/2007/relationships/media" Target="../media/media3.gif"/><Relationship Id="rId10" Type="http://schemas.openxmlformats.org/officeDocument/2006/relationships/image" Target="../media/image17.png"/><Relationship Id="rId4" Type="http://schemas.openxmlformats.org/officeDocument/2006/relationships/video" Target="../media/media2.gif"/><Relationship Id="rId9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3.w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5.gif"/><Relationship Id="rId1" Type="http://schemas.microsoft.com/office/2007/relationships/media" Target="../media/media5.gif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6.gif"/><Relationship Id="rId1" Type="http://schemas.microsoft.com/office/2007/relationships/media" Target="../media/media6.gif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7.gif"/><Relationship Id="rId1" Type="http://schemas.microsoft.com/office/2007/relationships/media" Target="../media/media7.gif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8.gif"/><Relationship Id="rId1" Type="http://schemas.microsoft.com/office/2007/relationships/media" Target="../media/media8.gif"/><Relationship Id="rId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5.gif"/><Relationship Id="rId1" Type="http://schemas.microsoft.com/office/2007/relationships/media" Target="../media/media5.gif"/><Relationship Id="rId4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29.wmf"/><Relationship Id="rId4" Type="http://schemas.openxmlformats.org/officeDocument/2006/relationships/oleObject" Target="../embeddings/oleObject3.bin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30.png"/><Relationship Id="rId4" Type="http://schemas.openxmlformats.org/officeDocument/2006/relationships/image" Target="../media/image31.w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5.gif"/><Relationship Id="rId1" Type="http://schemas.microsoft.com/office/2007/relationships/media" Target="../media/media5.gif"/><Relationship Id="rId4" Type="http://schemas.openxmlformats.org/officeDocument/2006/relationships/image" Target="../media/image2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8.gif"/><Relationship Id="rId1" Type="http://schemas.microsoft.com/office/2007/relationships/media" Target="../media/media8.gif"/><Relationship Id="rId4" Type="http://schemas.openxmlformats.org/officeDocument/2006/relationships/image" Target="../media/image2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7.gif"/><Relationship Id="rId1" Type="http://schemas.microsoft.com/office/2007/relationships/media" Target="../media/media7.gif"/><Relationship Id="rId4" Type="http://schemas.openxmlformats.org/officeDocument/2006/relationships/image" Target="../media/image2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6.gif"/><Relationship Id="rId1" Type="http://schemas.microsoft.com/office/2007/relationships/media" Target="../media/media6.gif"/><Relationship Id="rId4" Type="http://schemas.openxmlformats.org/officeDocument/2006/relationships/image" Target="../media/image26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.wmf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 smtClean="0"/>
              <a:t>DIAGNOSTYKA UKŁADÓW </a:t>
            </a:r>
            <a:r>
              <a:rPr lang="pl-PL" dirty="0" smtClean="0"/>
              <a:t>MECHANICZNYCH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dirty="0"/>
              <a:t>Kierunek: I ME DU</a:t>
            </a:r>
            <a:endParaRPr lang="pl-PL" dirty="0" smtClean="0"/>
          </a:p>
          <a:p>
            <a:r>
              <a:rPr lang="pl-PL" dirty="0" smtClean="0"/>
              <a:t>Wykład 4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96628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Łożyska toczne</a:t>
            </a:r>
          </a:p>
        </p:txBody>
      </p:sp>
      <p:pic>
        <p:nvPicPr>
          <p:cNvPr id="5122" name="Picture 2" descr="http://e-katalog.cx.pl/CX_BEARINGS/images/poradnik/rysunki_dodatkowe_PL/4_4j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141189"/>
            <a:ext cx="2438400" cy="3448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736" y="2141190"/>
            <a:ext cx="2438400" cy="344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 descr="http://e-katalog.cx.pl/CX_BEARINGS/images/poradnik/rysunki_dodatkowe_PL/4_4l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6048" y="2141189"/>
            <a:ext cx="2438400" cy="3448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5540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Uszkodzenia łożysk tocznych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pPr marL="0" indent="0" algn="just">
              <a:buNone/>
            </a:pPr>
            <a:r>
              <a:rPr lang="pl-PL" sz="1800" dirty="0"/>
              <a:t>Łożyska toczne znajdują się w bardzo wielu maszynach i są odpowiedzialne za wiele awarii maszyn</a:t>
            </a:r>
            <a:r>
              <a:rPr lang="pl-PL" sz="1800" dirty="0" smtClean="0"/>
              <a:t>.</a:t>
            </a:r>
          </a:p>
          <a:p>
            <a:pPr marL="0" indent="0" algn="just">
              <a:buNone/>
            </a:pPr>
            <a:endParaRPr lang="pl-PL" sz="1800" dirty="0" smtClean="0"/>
          </a:p>
          <a:p>
            <a:pPr marL="0" indent="0" algn="just">
              <a:buNone/>
            </a:pPr>
            <a:r>
              <a:rPr lang="pl-PL" sz="1800" dirty="0" smtClean="0"/>
              <a:t>Cóż</a:t>
            </a:r>
            <a:r>
              <a:rPr lang="pl-PL" sz="1800" dirty="0"/>
              <a:t>, to trochę niesprawiedliwe... </a:t>
            </a:r>
            <a:endParaRPr lang="pl-PL" sz="1800" dirty="0" smtClean="0"/>
          </a:p>
          <a:p>
            <a:pPr marL="0" indent="0" algn="just">
              <a:buNone/>
            </a:pPr>
            <a:endParaRPr lang="pl-PL" sz="1800" dirty="0" smtClean="0"/>
          </a:p>
          <a:p>
            <a:pPr marL="0" indent="0" algn="just">
              <a:buNone/>
            </a:pPr>
            <a:r>
              <a:rPr lang="pl-PL" sz="1800" dirty="0" smtClean="0"/>
              <a:t>Łożysko </a:t>
            </a:r>
            <a:r>
              <a:rPr lang="pl-PL" sz="1800" dirty="0"/>
              <a:t>zostało zaprojektowane tak, aby pracowało przez wiele, wiele lat; po prostu nie są one w większości przypadków traktowane prawidłowo. </a:t>
            </a:r>
            <a:endParaRPr lang="pl-PL" sz="1800" dirty="0" smtClean="0"/>
          </a:p>
        </p:txBody>
      </p:sp>
      <p:pic>
        <p:nvPicPr>
          <p:cNvPr id="8" name="Symbol zastępczy zawartości 7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271300"/>
            <a:ext cx="4038600" cy="3183763"/>
          </a:xfrm>
        </p:spPr>
      </p:pic>
    </p:spTree>
    <p:extLst>
      <p:ext uri="{BB962C8B-B14F-4D97-AF65-F5344CB8AC3E}">
        <p14:creationId xmlns:p14="http://schemas.microsoft.com/office/powerpoint/2010/main" val="2051564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Uszkodzenia łożysk tocznych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pPr marL="0" indent="0" algn="just">
              <a:buNone/>
            </a:pPr>
            <a:r>
              <a:rPr lang="pl-PL" sz="1800" dirty="0"/>
              <a:t>Wieloletnie doświadczenie pokazuje, że w </a:t>
            </a:r>
            <a:r>
              <a:rPr lang="pl-PL" sz="1800" dirty="0" smtClean="0"/>
              <a:t>praktyce: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pl-PL" sz="1800" dirty="0" smtClean="0"/>
              <a:t>mniej </a:t>
            </a:r>
            <a:r>
              <a:rPr lang="pl-PL" sz="1800" dirty="0"/>
              <a:t>niż 10% wszystkich łożysk będzie pracować przez cały projektowany okres </a:t>
            </a:r>
            <a:r>
              <a:rPr lang="pl-PL" sz="1800" dirty="0" smtClean="0"/>
              <a:t>użytkowania,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pl-PL" sz="1800" dirty="0" smtClean="0"/>
              <a:t>około </a:t>
            </a:r>
            <a:r>
              <a:rPr lang="pl-PL" sz="1800" dirty="0"/>
              <a:t>40% awarii łożysk przypisuje się niewłaściwemu smarowaniu, </a:t>
            </a:r>
            <a:endParaRPr lang="pl-PL" sz="1800" dirty="0" smtClean="0"/>
          </a:p>
          <a:p>
            <a:pPr algn="just">
              <a:buFont typeface="Wingdings" panose="05000000000000000000" pitchFamily="2" charset="2"/>
              <a:buChar char="q"/>
            </a:pPr>
            <a:r>
              <a:rPr lang="pl-PL" sz="1800" dirty="0" smtClean="0"/>
              <a:t>około </a:t>
            </a:r>
            <a:r>
              <a:rPr lang="pl-PL" sz="1800" dirty="0"/>
              <a:t>30% awarii wynika z nieprawidłowego montażu, tj. niewspółosiowości lub „napinania</a:t>
            </a:r>
            <a:r>
              <a:rPr lang="pl-PL" sz="1800" dirty="0" smtClean="0"/>
              <a:t>”,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pl-PL" sz="1800" dirty="0" smtClean="0"/>
              <a:t>około </a:t>
            </a:r>
            <a:r>
              <a:rPr lang="pl-PL" sz="1800" dirty="0"/>
              <a:t>20% ulega awarii z innych powodów, takich jak przeciążenie, wady produkcyjne itp</a:t>
            </a:r>
            <a:r>
              <a:rPr lang="pl-PL" sz="1800" dirty="0" smtClean="0"/>
              <a:t>.</a:t>
            </a:r>
          </a:p>
        </p:txBody>
      </p:sp>
      <p:pic>
        <p:nvPicPr>
          <p:cNvPr id="12" name="Symbol zastępczy zawartości 11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500154"/>
            <a:ext cx="4038600" cy="2726055"/>
          </a:xfrm>
        </p:spPr>
      </p:pic>
    </p:spTree>
    <p:extLst>
      <p:ext uri="{BB962C8B-B14F-4D97-AF65-F5344CB8AC3E}">
        <p14:creationId xmlns:p14="http://schemas.microsoft.com/office/powerpoint/2010/main" val="3481870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Uszkodzenia łożysk tocznych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pPr marL="0" indent="0" algn="just">
              <a:buNone/>
            </a:pPr>
            <a:r>
              <a:rPr lang="pl-PL" sz="1800" dirty="0" smtClean="0"/>
              <a:t>Gdyby </a:t>
            </a:r>
            <a:r>
              <a:rPr lang="pl-PL" sz="1800" dirty="0"/>
              <a:t>maszyny </a:t>
            </a:r>
            <a:r>
              <a:rPr lang="pl-PL" sz="1800" dirty="0" smtClean="0"/>
              <a:t>wirujące: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pl-PL" sz="1800" dirty="0"/>
              <a:t>były </a:t>
            </a:r>
            <a:r>
              <a:rPr lang="pl-PL" sz="1800" dirty="0" smtClean="0"/>
              <a:t>precyzyjnie wyosiowane,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pl-PL" sz="1800" dirty="0"/>
              <a:t>były </a:t>
            </a:r>
            <a:r>
              <a:rPr lang="pl-PL" sz="1800" dirty="0" smtClean="0"/>
              <a:t>precyzyjnie </a:t>
            </a:r>
            <a:r>
              <a:rPr lang="pl-PL" sz="1800" dirty="0"/>
              <a:t>wyważone</a:t>
            </a:r>
            <a:r>
              <a:rPr lang="pl-PL" sz="1800" dirty="0" smtClean="0"/>
              <a:t>,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pl-PL" sz="1800" dirty="0" smtClean="0"/>
              <a:t>nie </a:t>
            </a:r>
            <a:r>
              <a:rPr lang="pl-PL" sz="1800" dirty="0"/>
              <a:t>działały wokół częstotliwości rezonansowych; </a:t>
            </a:r>
            <a:endParaRPr lang="pl-PL" sz="1800" dirty="0" smtClean="0"/>
          </a:p>
          <a:p>
            <a:pPr algn="just">
              <a:buFont typeface="Wingdings" panose="05000000000000000000" pitchFamily="2" charset="2"/>
              <a:buChar char="q"/>
            </a:pPr>
            <a:r>
              <a:rPr lang="pl-PL" sz="1800" dirty="0" smtClean="0"/>
              <a:t>łożyska </a:t>
            </a:r>
            <a:r>
              <a:rPr lang="pl-PL" sz="1800" dirty="0"/>
              <a:t>były prawidłowo nasmarowane, </a:t>
            </a:r>
            <a:endParaRPr lang="pl-PL" sz="1800" dirty="0" smtClean="0"/>
          </a:p>
          <a:p>
            <a:pPr marL="0" indent="0" algn="just">
              <a:buNone/>
            </a:pPr>
            <a:r>
              <a:rPr lang="pl-PL" sz="1800" dirty="0" smtClean="0"/>
              <a:t>maszyna </a:t>
            </a:r>
            <a:r>
              <a:rPr lang="pl-PL" sz="1800" dirty="0"/>
              <a:t>stałaby się znacznie bardziej </a:t>
            </a:r>
            <a:r>
              <a:rPr lang="pl-PL" sz="1800" dirty="0" smtClean="0"/>
              <a:t>niezawodna i zbliżyłaby </a:t>
            </a:r>
            <a:r>
              <a:rPr lang="pl-PL" sz="1800" dirty="0"/>
              <a:t>się do swojego projektowanego okresu eksploatacji</a:t>
            </a:r>
            <a:r>
              <a:rPr lang="pl-PL" sz="1800" dirty="0" smtClean="0"/>
              <a:t>.</a:t>
            </a:r>
          </a:p>
        </p:txBody>
      </p:sp>
      <p:pic>
        <p:nvPicPr>
          <p:cNvPr id="7" name="Align parallel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648200" y="1772816"/>
            <a:ext cx="1868016" cy="1488392"/>
          </a:xfrm>
        </p:spPr>
      </p:pic>
      <p:pic>
        <p:nvPicPr>
          <p:cNvPr id="9" name="Bal couple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676697" y="1772816"/>
            <a:ext cx="1711727" cy="1476587"/>
          </a:xfrm>
          <a:prstGeom prst="rect">
            <a:avLst/>
          </a:prstGeom>
        </p:spPr>
      </p:pic>
      <p:pic>
        <p:nvPicPr>
          <p:cNvPr id="10" name="Flexibility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644008" y="3429000"/>
            <a:ext cx="1873561" cy="1368152"/>
          </a:xfrm>
          <a:prstGeom prst="rect">
            <a:avLst/>
          </a:prstGeom>
        </p:spPr>
      </p:pic>
      <p:pic>
        <p:nvPicPr>
          <p:cNvPr id="11" name="Bearing2">
            <a:hlinkClick r:id="" action="ppaction://media"/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676697" y="3429001"/>
            <a:ext cx="1351687" cy="1378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75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4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6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42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Uszkodzenia łożysk tocznych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pPr marL="0" indent="0" algn="just">
              <a:buNone/>
            </a:pPr>
            <a:r>
              <a:rPr lang="pl-PL" sz="1800" dirty="0"/>
              <a:t>Niestety nie dzieje się tak w wielu (większości) zakładach przemysłowych, przez co łożyska zużywają się i przedwcześnie ulegają awarii</a:t>
            </a:r>
            <a:r>
              <a:rPr lang="pl-PL" sz="1800" dirty="0" smtClean="0"/>
              <a:t>.</a:t>
            </a:r>
          </a:p>
          <a:p>
            <a:pPr marL="0" indent="0" algn="just">
              <a:buNone/>
            </a:pPr>
            <a:endParaRPr lang="pl-PL" sz="1800" dirty="0" smtClean="0"/>
          </a:p>
          <a:p>
            <a:pPr marL="0" indent="0" algn="just">
              <a:buNone/>
            </a:pPr>
            <a:r>
              <a:rPr lang="pl-PL" sz="1800" dirty="0" smtClean="0"/>
              <a:t>Naszym </a:t>
            </a:r>
            <a:r>
              <a:rPr lang="pl-PL" sz="1800" dirty="0"/>
              <a:t>zadaniem jest wykrycie wczesnych sygnałów ostrzegawczych i ocena powagi problemu</a:t>
            </a:r>
            <a:r>
              <a:rPr lang="pl-PL" sz="1800" dirty="0" smtClean="0"/>
              <a:t>.</a:t>
            </a:r>
          </a:p>
          <a:p>
            <a:pPr marL="0" indent="0" algn="just">
              <a:buNone/>
            </a:pPr>
            <a:endParaRPr lang="pl-PL" sz="1800" dirty="0" smtClean="0"/>
          </a:p>
          <a:p>
            <a:pPr marL="0" indent="0" algn="just">
              <a:buNone/>
            </a:pPr>
            <a:r>
              <a:rPr lang="pl-PL" sz="1800" dirty="0" smtClean="0"/>
              <a:t>Analiza </a:t>
            </a:r>
            <a:r>
              <a:rPr lang="pl-PL" sz="1800" dirty="0"/>
              <a:t>drgań i analiza cząstek zużycia są idealne do tego zastosowania. </a:t>
            </a:r>
            <a:endParaRPr lang="pl-PL" sz="1800" dirty="0" smtClean="0"/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479961"/>
            <a:ext cx="4038600" cy="2766441"/>
          </a:xfrm>
        </p:spPr>
      </p:pic>
    </p:spTree>
    <p:extLst>
      <p:ext uri="{BB962C8B-B14F-4D97-AF65-F5344CB8AC3E}">
        <p14:creationId xmlns:p14="http://schemas.microsoft.com/office/powerpoint/2010/main" val="3022922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Uszkodzenia łożysk tocznych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pPr marL="0" indent="0" algn="just">
              <a:buNone/>
            </a:pPr>
            <a:r>
              <a:rPr lang="pl-PL" sz="1800" dirty="0" smtClean="0"/>
              <a:t>Defekty </a:t>
            </a:r>
            <a:r>
              <a:rPr lang="pl-PL" sz="1800" dirty="0"/>
              <a:t>łożyska tocznego objawiają się zniekształceniem lub ubytkiem jego </a:t>
            </a:r>
            <a:r>
              <a:rPr lang="pl-PL" sz="1800" dirty="0" smtClean="0"/>
              <a:t>masy.</a:t>
            </a:r>
          </a:p>
          <a:p>
            <a:pPr marL="0" indent="0" algn="just">
              <a:buNone/>
            </a:pPr>
            <a:r>
              <a:rPr lang="pl-PL" sz="1800" dirty="0" smtClean="0"/>
              <a:t>Defekty </a:t>
            </a:r>
            <a:r>
              <a:rPr lang="pl-PL" sz="1800" dirty="0"/>
              <a:t>te </a:t>
            </a:r>
            <a:r>
              <a:rPr lang="pl-PL" sz="1800" dirty="0" smtClean="0"/>
              <a:t>to: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pl-PL" sz="1800" dirty="0" smtClean="0"/>
              <a:t>korozja </a:t>
            </a:r>
            <a:r>
              <a:rPr lang="pl-PL" sz="1800" dirty="0"/>
              <a:t>bieżni lub elementów tocznych</a:t>
            </a:r>
            <a:r>
              <a:rPr lang="pl-PL" sz="1800" dirty="0" smtClean="0"/>
              <a:t>,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pl-PL" sz="1800" dirty="0" smtClean="0"/>
              <a:t>zatarcie,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pl-PL" sz="1800" dirty="0" smtClean="0"/>
              <a:t>złuszczenie,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pl-PL" sz="1800" dirty="0" smtClean="0"/>
              <a:t>nierówność </a:t>
            </a:r>
            <a:r>
              <a:rPr lang="pl-PL" sz="1800" dirty="0"/>
              <a:t>powierzchni tocznej itp</a:t>
            </a:r>
            <a:r>
              <a:rPr lang="pl-PL" sz="1800" dirty="0" smtClean="0"/>
              <a:t>.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7737" y="2453481"/>
            <a:ext cx="3819525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8395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Uszkodzenia łożysk tocznych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pPr marL="0" indent="0" algn="just">
              <a:buNone/>
            </a:pPr>
            <a:r>
              <a:rPr lang="pl-PL" sz="1800" dirty="0" smtClean="0"/>
              <a:t>Mogą one powstać nie na skutek: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pl-PL" sz="1800" dirty="0" smtClean="0"/>
              <a:t>nadmiernego obciążenia łożyska,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pl-PL" sz="1800" dirty="0" smtClean="0"/>
              <a:t>starzenia się jego elementów, 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pl-PL" sz="1800" dirty="0" smtClean="0"/>
              <a:t>niewłaściwego montażu łożyska,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pl-PL" sz="1800" dirty="0" smtClean="0"/>
              <a:t>niewłaściwego smarowania.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7737" y="2453481"/>
            <a:ext cx="3819525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2717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Uszkodzenia łożysk tocznych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pPr marL="0" indent="0" algn="just">
              <a:buNone/>
            </a:pPr>
            <a:r>
              <a:rPr lang="pl-PL" sz="1800" dirty="0"/>
              <a:t>Układy nadzoru diagnostycznego maszyn ukierunkowane są na sygnały płynące </a:t>
            </a: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 smtClean="0"/>
              <a:t>z </a:t>
            </a:r>
            <a:r>
              <a:rPr lang="pl-PL" sz="1800" dirty="0"/>
              <a:t>węzłów łożyskowych zespołów maszyn. </a:t>
            </a:r>
            <a:endParaRPr lang="pl-PL" sz="1800" dirty="0" smtClean="0"/>
          </a:p>
          <a:p>
            <a:pPr marL="0" indent="0" algn="just">
              <a:buNone/>
            </a:pPr>
            <a:r>
              <a:rPr lang="pl-PL" sz="1800" dirty="0" smtClean="0"/>
              <a:t>Konieczne </a:t>
            </a:r>
            <a:r>
              <a:rPr lang="pl-PL" sz="1800" dirty="0"/>
              <a:t>jest jak najczęstsze </a:t>
            </a:r>
            <a:r>
              <a:rPr lang="pl-PL" sz="1800" dirty="0" smtClean="0"/>
              <a:t>rozpoznawanie: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pl-PL" sz="1800" dirty="0" smtClean="0"/>
              <a:t>zmian </a:t>
            </a:r>
            <a:r>
              <a:rPr lang="pl-PL" sz="1800" dirty="0"/>
              <a:t>stanu dynamicznego maszyn</a:t>
            </a:r>
            <a:r>
              <a:rPr lang="pl-PL" sz="1800" dirty="0" smtClean="0"/>
              <a:t>,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pl-PL" sz="1800" dirty="0" smtClean="0"/>
              <a:t>stopnia </a:t>
            </a:r>
            <a:r>
              <a:rPr lang="pl-PL" sz="1800" dirty="0"/>
              <a:t>zaawansowania zużycia</a:t>
            </a:r>
            <a:r>
              <a:rPr lang="pl-PL" sz="1800" dirty="0" smtClean="0"/>
              <a:t>,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pl-PL" sz="1800" dirty="0" smtClean="0"/>
              <a:t>rodzaju </a:t>
            </a:r>
            <a:r>
              <a:rPr lang="pl-PL" sz="1800" dirty="0"/>
              <a:t>i poziomu </a:t>
            </a:r>
            <a:r>
              <a:rPr lang="pl-PL" sz="1800" dirty="0" smtClean="0"/>
              <a:t>uszkodzeń</a:t>
            </a:r>
          </a:p>
          <a:p>
            <a:pPr marL="0" indent="0" algn="just">
              <a:buNone/>
            </a:pPr>
            <a:r>
              <a:rPr lang="pl-PL" sz="1800" dirty="0" smtClean="0"/>
              <a:t>po </a:t>
            </a:r>
            <a:r>
              <a:rPr lang="pl-PL" sz="1800" dirty="0"/>
              <a:t>to, aby w przyszłości zapobiec ich skutkom i wcześniej podjąć odpowiednie działania zapobiegawcze.</a:t>
            </a:r>
          </a:p>
        </p:txBody>
      </p:sp>
      <p:graphicFrame>
        <p:nvGraphicFramePr>
          <p:cNvPr id="8" name="Obiek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83570638"/>
              </p:ext>
            </p:extLst>
          </p:nvPr>
        </p:nvGraphicFramePr>
        <p:xfrm>
          <a:off x="4694321" y="1556079"/>
          <a:ext cx="3946357" cy="46142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2" name="Obraz - mapa bitowa" r:id="rId3" imgW="4952880" imgH="5791320" progId="Paint.Picture">
                  <p:embed/>
                </p:oleObj>
              </mc:Choice>
              <mc:Fallback>
                <p:oleObj name="Obraz - mapa bitowa" r:id="rId3" imgW="4952880" imgH="5791320" progId="Paint.Picture">
                  <p:embed/>
                  <p:pic>
                    <p:nvPicPr>
                      <p:cNvPr id="4" name="Obiekt 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694321" y="1556079"/>
                        <a:ext cx="3946357" cy="461420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51025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Uszkodzenia łożysk tocznych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pPr marL="0" indent="0" algn="just">
              <a:buNone/>
            </a:pPr>
            <a:r>
              <a:rPr lang="pl-PL" sz="1800" dirty="0"/>
              <a:t>Należy w tym miejscu podkreślić, że uszkodzenie węzłów łożyskowych maszyn niekoniecznie musi być pierwotną przyczyną złego stanu dynamicznego maszyny</a:t>
            </a:r>
            <a:r>
              <a:rPr lang="pl-PL" sz="1800" dirty="0" smtClean="0"/>
              <a:t>.</a:t>
            </a:r>
          </a:p>
          <a:p>
            <a:pPr marL="0" indent="0" algn="just">
              <a:buNone/>
            </a:pPr>
            <a:r>
              <a:rPr lang="pl-PL" sz="1800" dirty="0" smtClean="0"/>
              <a:t>Wyobraźmy sobie sytuację, kiedy występuje np. nadmierna </a:t>
            </a:r>
            <a:r>
              <a:rPr lang="pl-PL" sz="1800" dirty="0" err="1" smtClean="0"/>
              <a:t>niewspół</a:t>
            </a:r>
            <a:r>
              <a:rPr lang="pl-PL" sz="1800" dirty="0" smtClean="0"/>
              <a:t>-osiowość </a:t>
            </a:r>
            <a:r>
              <a:rPr lang="pl-PL" sz="1800" dirty="0"/>
              <a:t>wałów połączonych sprzęgłami, </a:t>
            </a:r>
            <a:r>
              <a:rPr lang="pl-PL" sz="1800" dirty="0" smtClean="0"/>
              <a:t>przyspieszone zużycie części i wreszcie zwiększenie </a:t>
            </a:r>
            <a:r>
              <a:rPr lang="pl-PL" sz="1800" dirty="0"/>
              <a:t>luzów. </a:t>
            </a:r>
            <a:r>
              <a:rPr lang="pl-PL" sz="1800" dirty="0" smtClean="0"/>
              <a:t>Spowoduje to wzbudzanie drgań rezonansowych </a:t>
            </a: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/>
              <a:t>i </a:t>
            </a:r>
            <a:r>
              <a:rPr lang="pl-PL" sz="1800" dirty="0" smtClean="0"/>
              <a:t>jeszcze większe obciążenie dynamiczne maszyny przenoszone przez łożysko i zużycie elementów. </a:t>
            </a:r>
            <a:r>
              <a:rPr lang="pl-PL" sz="1800" dirty="0"/>
              <a:t>Przyczyna oraz skutek oddziaływają na siebie (</a:t>
            </a:r>
            <a:r>
              <a:rPr lang="pl-PL" sz="1800" b="1" dirty="0"/>
              <a:t>dodatnie sprzężenie zwrotne</a:t>
            </a:r>
            <a:r>
              <a:rPr lang="pl-PL" sz="1800" dirty="0"/>
              <a:t>) i maszyna nieuchronnie zmierza ku awarii.</a:t>
            </a:r>
          </a:p>
          <a:p>
            <a:pPr marL="0" indent="0" algn="just">
              <a:buNone/>
            </a:pPr>
            <a:endParaRPr lang="pl-PL" sz="1800" dirty="0" smtClean="0"/>
          </a:p>
          <a:p>
            <a:pPr marL="0" indent="0" algn="just">
              <a:buNone/>
            </a:pPr>
            <a:endParaRPr lang="pl-PL" sz="1800" dirty="0"/>
          </a:p>
        </p:txBody>
      </p:sp>
    </p:spTree>
    <p:extLst>
      <p:ext uri="{BB962C8B-B14F-4D97-AF65-F5344CB8AC3E}">
        <p14:creationId xmlns:p14="http://schemas.microsoft.com/office/powerpoint/2010/main" val="103249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Uszkodzenia łożysk tocznych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pPr marL="0" indent="0" algn="just">
              <a:buNone/>
            </a:pPr>
            <a:r>
              <a:rPr lang="pl-PL" sz="1800" dirty="0"/>
              <a:t>Ź</a:t>
            </a:r>
            <a:r>
              <a:rPr lang="pl-PL" sz="1800" dirty="0" smtClean="0"/>
              <a:t>ródła drgań łożysk tocznych:</a:t>
            </a:r>
            <a:endParaRPr lang="pl-PL" sz="1800" dirty="0"/>
          </a:p>
          <a:p>
            <a:pPr algn="just">
              <a:buFont typeface="Wingdings" panose="05000000000000000000" pitchFamily="2" charset="2"/>
              <a:buChar char="q"/>
            </a:pPr>
            <a:r>
              <a:rPr lang="pl-PL" sz="1800" dirty="0"/>
              <a:t>zmiana liczby elementów tocznych przenoszących obciążenie </a:t>
            </a:r>
            <a:r>
              <a:rPr lang="pl-PL" sz="1800" dirty="0" smtClean="0"/>
              <a:t>skutkuje zmianą </a:t>
            </a:r>
            <a:r>
              <a:rPr lang="pl-PL" sz="1800" dirty="0"/>
              <a:t>sztywności układu i </a:t>
            </a:r>
            <a:r>
              <a:rPr lang="pl-PL" sz="1800" dirty="0" smtClean="0"/>
              <a:t>generuje </a:t>
            </a:r>
            <a:r>
              <a:rPr lang="pl-PL" sz="1800" dirty="0"/>
              <a:t>drgania parametryczne,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pl-PL" sz="1800" dirty="0"/>
              <a:t>błędy </a:t>
            </a:r>
            <a:r>
              <a:rPr lang="pl-PL" sz="1800" dirty="0" smtClean="0"/>
              <a:t>wykonania </a:t>
            </a:r>
            <a:r>
              <a:rPr lang="pl-PL" sz="1800" dirty="0"/>
              <a:t>elementów łożyska (niedokładność </a:t>
            </a:r>
            <a:r>
              <a:rPr lang="pl-PL" sz="1800" dirty="0" smtClean="0"/>
              <a:t>kształtu: owalność</a:t>
            </a:r>
            <a:r>
              <a:rPr lang="pl-PL" sz="1800" dirty="0"/>
              <a:t>, </a:t>
            </a:r>
            <a:r>
              <a:rPr lang="pl-PL" sz="1800" dirty="0" smtClean="0"/>
              <a:t>falistość; zła jakość powierzchni: chropowatość</a:t>
            </a:r>
            <a:r>
              <a:rPr lang="pl-PL" sz="1800" dirty="0"/>
              <a:t>),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pl-PL" sz="1800" dirty="0"/>
              <a:t>niewyważenie koszyka,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pl-PL" sz="1800" dirty="0"/>
              <a:t>mimośrodowość bieżni w stosunku do osi obrotu wału</a:t>
            </a:r>
            <a:r>
              <a:rPr lang="pl-PL" sz="1800" dirty="0" smtClean="0"/>
              <a:t>,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pl-PL" sz="1800" dirty="0" smtClean="0"/>
              <a:t>luz </a:t>
            </a:r>
            <a:r>
              <a:rPr lang="pl-PL" sz="1800" dirty="0"/>
              <a:t>promieniowy lub </a:t>
            </a:r>
            <a:r>
              <a:rPr lang="pl-PL" sz="1800" dirty="0" smtClean="0"/>
              <a:t>osiowy,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pl-PL" sz="1800" dirty="0" smtClean="0"/>
              <a:t>drgania </a:t>
            </a:r>
            <a:r>
              <a:rPr lang="pl-PL" sz="1800" dirty="0"/>
              <a:t>własne poszczególnych elementów </a:t>
            </a:r>
            <a:r>
              <a:rPr lang="pl-PL" sz="1800" dirty="0" smtClean="0"/>
              <a:t>łożyska,</a:t>
            </a:r>
            <a:endParaRPr lang="pl-PL" sz="1800" dirty="0"/>
          </a:p>
          <a:p>
            <a:pPr algn="just">
              <a:buFont typeface="Wingdings" panose="05000000000000000000" pitchFamily="2" charset="2"/>
              <a:buChar char="q"/>
            </a:pPr>
            <a:r>
              <a:rPr lang="pl-PL" sz="1800" dirty="0" smtClean="0"/>
              <a:t>uszkodzenia.</a:t>
            </a:r>
            <a:endParaRPr lang="pl-PL" sz="1800" dirty="0"/>
          </a:p>
        </p:txBody>
      </p:sp>
    </p:spTree>
    <p:extLst>
      <p:ext uri="{BB962C8B-B14F-4D97-AF65-F5344CB8AC3E}">
        <p14:creationId xmlns:p14="http://schemas.microsoft.com/office/powerpoint/2010/main" val="509589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Agenda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pl-PL" sz="1800" dirty="0" smtClean="0"/>
              <a:t>Łożyska toczne.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pl-PL" sz="1800" dirty="0" smtClean="0"/>
              <a:t>Uszkodzenia </a:t>
            </a:r>
            <a:r>
              <a:rPr lang="pl-PL" sz="1800" dirty="0"/>
              <a:t>łożysk </a:t>
            </a:r>
            <a:r>
              <a:rPr lang="pl-PL" sz="1800" dirty="0" smtClean="0"/>
              <a:t>tocznych</a:t>
            </a:r>
          </a:p>
          <a:p>
            <a:pPr marL="514350" indent="-514350">
              <a:buFont typeface="+mj-lt"/>
              <a:buAutoNum type="arabicPeriod" startAt="3"/>
            </a:pPr>
            <a:r>
              <a:rPr lang="pl-PL" sz="1800" dirty="0"/>
              <a:t>Diagnostyka uszkodzeń łożysk tocznych.</a:t>
            </a:r>
            <a:endParaRPr lang="pl-PL" sz="1800" dirty="0" smtClean="0"/>
          </a:p>
          <a:p>
            <a:pPr marL="514350" indent="-514350">
              <a:buFont typeface="Arial" pitchFamily="34" charset="0"/>
              <a:buAutoNum type="arabicPeriod" startAt="3"/>
            </a:pPr>
            <a:r>
              <a:rPr lang="pl-PL" sz="1800" dirty="0"/>
              <a:t>Dziewięć </a:t>
            </a:r>
            <a:r>
              <a:rPr lang="pl-PL" sz="1800"/>
              <a:t>etapów </a:t>
            </a:r>
            <a:r>
              <a:rPr lang="pl-PL" sz="1800" smtClean="0"/>
              <a:t>uszkodzenia </a:t>
            </a:r>
            <a:r>
              <a:rPr lang="pl-PL" sz="1800"/>
              <a:t>łożysk tocznych</a:t>
            </a:r>
            <a:r>
              <a:rPr lang="pl-PL" sz="1800" smtClean="0"/>
              <a:t>.</a:t>
            </a:r>
            <a:endParaRPr lang="pl-PL" sz="1800" dirty="0"/>
          </a:p>
          <a:p>
            <a:pPr marL="514350" indent="-514350">
              <a:buAutoNum type="arabicPeriod" startAt="3"/>
            </a:pPr>
            <a:endParaRPr lang="pl-PL" sz="1800" dirty="0"/>
          </a:p>
          <a:p>
            <a:pPr marL="0" indent="0">
              <a:buNone/>
            </a:pPr>
            <a:endParaRPr lang="pl-PL" sz="1800" dirty="0"/>
          </a:p>
        </p:txBody>
      </p:sp>
    </p:spTree>
    <p:extLst>
      <p:ext uri="{BB962C8B-B14F-4D97-AF65-F5344CB8AC3E}">
        <p14:creationId xmlns:p14="http://schemas.microsoft.com/office/powerpoint/2010/main" val="1222974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Uszkodzenia łożysk tocznych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pPr marL="0" indent="0" algn="just">
              <a:buNone/>
            </a:pPr>
            <a:r>
              <a:rPr lang="pl-PL" sz="1800" dirty="0" smtClean="0"/>
              <a:t>Główne fazy uszkodzenia łożysk tocznych:</a:t>
            </a:r>
            <a:endParaRPr lang="pl-PL" sz="1800" dirty="0"/>
          </a:p>
          <a:p>
            <a:pPr algn="just">
              <a:buFont typeface="Wingdings" panose="05000000000000000000" pitchFamily="2" charset="2"/>
              <a:buChar char="q"/>
            </a:pPr>
            <a:r>
              <a:rPr lang="pl-PL" sz="1800" dirty="0" smtClean="0"/>
              <a:t>faza szumowa,</a:t>
            </a:r>
            <a:endParaRPr lang="pl-PL" sz="1800" dirty="0"/>
          </a:p>
          <a:p>
            <a:pPr algn="just">
              <a:buFont typeface="Wingdings" panose="05000000000000000000" pitchFamily="2" charset="2"/>
              <a:buChar char="q"/>
            </a:pPr>
            <a:r>
              <a:rPr lang="pl-PL" sz="1800" dirty="0"/>
              <a:t>f</a:t>
            </a:r>
            <a:r>
              <a:rPr lang="pl-PL" sz="1800" dirty="0" smtClean="0"/>
              <a:t>aza drganiowa,</a:t>
            </a:r>
            <a:endParaRPr lang="pl-PL" sz="1800" dirty="0"/>
          </a:p>
          <a:p>
            <a:pPr algn="just">
              <a:buFont typeface="Wingdings" panose="05000000000000000000" pitchFamily="2" charset="2"/>
              <a:buChar char="q"/>
            </a:pPr>
            <a:r>
              <a:rPr lang="pl-PL" sz="1800" dirty="0" smtClean="0"/>
              <a:t>faza termiczna.</a:t>
            </a:r>
            <a:endParaRPr lang="pl-PL" sz="1800" dirty="0"/>
          </a:p>
        </p:txBody>
      </p:sp>
    </p:spTree>
    <p:extLst>
      <p:ext uri="{BB962C8B-B14F-4D97-AF65-F5344CB8AC3E}">
        <p14:creationId xmlns:p14="http://schemas.microsoft.com/office/powerpoint/2010/main" val="70377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Diagnostyka uszkodzeń łożysk tocznych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pPr marL="0" indent="0" algn="just">
              <a:buNone/>
            </a:pPr>
            <a:r>
              <a:rPr lang="pl-PL" sz="1800" dirty="0"/>
              <a:t>Uszkodzone łożysko będzie wytwarzać komponenty wibracyjne, które nie są dokładnymi wielokrotnościami 1X – innymi słowy, są to komponenty niesynchroniczne. </a:t>
            </a:r>
            <a:endParaRPr lang="pl-PL" sz="1800" dirty="0" smtClean="0"/>
          </a:p>
        </p:txBody>
      </p:sp>
      <p:pic>
        <p:nvPicPr>
          <p:cNvPr id="6" name="Brg ball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48200" y="2254250"/>
            <a:ext cx="4038600" cy="3217863"/>
          </a:xfrm>
        </p:spPr>
      </p:pic>
    </p:spTree>
    <p:extLst>
      <p:ext uri="{BB962C8B-B14F-4D97-AF65-F5344CB8AC3E}">
        <p14:creationId xmlns:p14="http://schemas.microsoft.com/office/powerpoint/2010/main" val="1913616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Diagnostyka uszkodzeń łożysk tocznych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pPr marL="0" indent="0" algn="just">
              <a:buNone/>
            </a:pPr>
            <a:r>
              <a:rPr lang="pl-PL" sz="1800" dirty="0"/>
              <a:t>Istnienie w widmie drgań </a:t>
            </a:r>
            <a:r>
              <a:rPr lang="pl-PL" sz="1800" dirty="0" smtClean="0"/>
              <a:t>komponentów </a:t>
            </a:r>
            <a:r>
              <a:rPr lang="pl-PL" sz="1800" dirty="0"/>
              <a:t>niesynchronicznych </a:t>
            </a:r>
            <a:r>
              <a:rPr lang="pl-PL" sz="1800" dirty="0" smtClean="0"/>
              <a:t>jest </a:t>
            </a:r>
            <a:r>
              <a:rPr lang="pl-PL" sz="1800" dirty="0"/>
              <a:t>sygnałem ostrzegawczym dla analityka, że mogą wystąpić problemy z łożyskami i analityk powinien natychmiast wykluczyć inne możliwe źródła takich komponentów, aby zweryfikować diagnozę</a:t>
            </a:r>
            <a:r>
              <a:rPr lang="pl-PL" sz="1800" dirty="0" smtClean="0"/>
              <a:t>.</a:t>
            </a:r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801082"/>
            <a:ext cx="4038600" cy="2124198"/>
          </a:xfrm>
        </p:spPr>
      </p:pic>
    </p:spTree>
    <p:extLst>
      <p:ext uri="{BB962C8B-B14F-4D97-AF65-F5344CB8AC3E}">
        <p14:creationId xmlns:p14="http://schemas.microsoft.com/office/powerpoint/2010/main" val="2715285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Diagnostyka uszkodzeń łożysk tocznych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pPr marL="0" indent="0" algn="just">
              <a:buNone/>
            </a:pPr>
            <a:r>
              <a:rPr lang="pl-PL" sz="1800" dirty="0"/>
              <a:t>Na początek przyjrzymy się częstotliwościom, które mogą być generowane w przypadku awarii łożyska. Następnie przejdziemy przez różne etapy zużycia łożysk, dotykając wykorzystania innych technik analizy łożysk. </a:t>
            </a:r>
            <a:endParaRPr lang="pl-PL" sz="1800" dirty="0" smtClean="0"/>
          </a:p>
        </p:txBody>
      </p:sp>
      <p:sp>
        <p:nvSpPr>
          <p:cNvPr id="7" name="Symbol zastępczy zawartości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66969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Diagnostyka uszkodzeń łożysk tocznych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pPr marL="0" indent="0" algn="just">
              <a:buNone/>
            </a:pPr>
            <a:r>
              <a:rPr lang="pl-PL" sz="1800" dirty="0"/>
              <a:t>Istnieją cztery częstotliwości wymuszające: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en-US" sz="1800" b="1" dirty="0">
                <a:solidFill>
                  <a:srgbClr val="00B050"/>
                </a:solidFill>
              </a:rPr>
              <a:t>ball pass inner race (BPI),</a:t>
            </a:r>
            <a:endParaRPr lang="pl-PL" sz="1800" b="1" dirty="0">
              <a:solidFill>
                <a:srgbClr val="00B050"/>
              </a:solidFill>
            </a:endParaRPr>
          </a:p>
          <a:p>
            <a:pPr algn="just">
              <a:buFont typeface="Wingdings" panose="05000000000000000000" pitchFamily="2" charset="2"/>
              <a:buChar char="q"/>
            </a:pPr>
            <a:r>
              <a:rPr lang="en-US" sz="1800" dirty="0"/>
              <a:t>ball pass outer race (BPO),</a:t>
            </a:r>
            <a:endParaRPr lang="pl-PL" sz="1800" dirty="0"/>
          </a:p>
          <a:p>
            <a:pPr algn="just">
              <a:buFont typeface="Wingdings" panose="05000000000000000000" pitchFamily="2" charset="2"/>
              <a:buChar char="q"/>
            </a:pPr>
            <a:r>
              <a:rPr lang="en-US" sz="1800" dirty="0"/>
              <a:t>fundamental train (cage rate) (FT),</a:t>
            </a:r>
            <a:endParaRPr lang="pl-PL" sz="1800" dirty="0"/>
          </a:p>
          <a:p>
            <a:pPr algn="just">
              <a:buFont typeface="Wingdings" panose="05000000000000000000" pitchFamily="2" charset="2"/>
              <a:buChar char="q"/>
            </a:pPr>
            <a:r>
              <a:rPr lang="en-US" sz="1800" dirty="0"/>
              <a:t>ball spin (BS).</a:t>
            </a:r>
            <a:endParaRPr lang="pl-PL" sz="1800" dirty="0"/>
          </a:p>
        </p:txBody>
      </p:sp>
      <p:pic>
        <p:nvPicPr>
          <p:cNvPr id="5" name="Brg inner race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48200" y="2266950"/>
            <a:ext cx="4038600" cy="3192463"/>
          </a:xfrm>
        </p:spPr>
      </p:pic>
    </p:spTree>
    <p:extLst>
      <p:ext uri="{BB962C8B-B14F-4D97-AF65-F5344CB8AC3E}">
        <p14:creationId xmlns:p14="http://schemas.microsoft.com/office/powerpoint/2010/main" val="2068988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Diagnostyka uszkodzeń łożysk tocznych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pPr marL="0" indent="0" algn="just">
              <a:buNone/>
            </a:pPr>
            <a:r>
              <a:rPr lang="pl-PL" sz="1800" dirty="0"/>
              <a:t>Istnieją cztery częstotliwości wymuszające</a:t>
            </a:r>
            <a:r>
              <a:rPr lang="pl-PL" sz="1800" dirty="0" smtClean="0"/>
              <a:t>: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en-US" sz="1800" dirty="0"/>
              <a:t>ball pass inner race (BPI</a:t>
            </a:r>
            <a:r>
              <a:rPr lang="en-US" sz="1800" dirty="0" smtClean="0"/>
              <a:t>),</a:t>
            </a:r>
            <a:endParaRPr lang="pl-PL" sz="1800" dirty="0" smtClean="0"/>
          </a:p>
          <a:p>
            <a:pPr algn="just">
              <a:buFont typeface="Wingdings" panose="05000000000000000000" pitchFamily="2" charset="2"/>
              <a:buChar char="q"/>
            </a:pPr>
            <a:r>
              <a:rPr lang="en-US" sz="1800" b="1" dirty="0" smtClean="0">
                <a:solidFill>
                  <a:srgbClr val="00B050"/>
                </a:solidFill>
              </a:rPr>
              <a:t>ball </a:t>
            </a:r>
            <a:r>
              <a:rPr lang="en-US" sz="1800" b="1" dirty="0">
                <a:solidFill>
                  <a:srgbClr val="00B050"/>
                </a:solidFill>
              </a:rPr>
              <a:t>pass outer race (BPO</a:t>
            </a:r>
            <a:r>
              <a:rPr lang="en-US" sz="1800" b="1" dirty="0" smtClean="0">
                <a:solidFill>
                  <a:srgbClr val="00B050"/>
                </a:solidFill>
              </a:rPr>
              <a:t>),</a:t>
            </a:r>
            <a:endParaRPr lang="pl-PL" sz="1800" b="1" dirty="0" smtClean="0">
              <a:solidFill>
                <a:srgbClr val="00B050"/>
              </a:solidFill>
            </a:endParaRPr>
          </a:p>
          <a:p>
            <a:pPr algn="just">
              <a:buFont typeface="Wingdings" panose="05000000000000000000" pitchFamily="2" charset="2"/>
              <a:buChar char="q"/>
            </a:pPr>
            <a:r>
              <a:rPr lang="en-US" sz="1800" dirty="0" smtClean="0"/>
              <a:t>fundamental </a:t>
            </a:r>
            <a:r>
              <a:rPr lang="en-US" sz="1800" dirty="0"/>
              <a:t>train </a:t>
            </a:r>
            <a:r>
              <a:rPr lang="en-US" sz="1800" dirty="0" smtClean="0"/>
              <a:t>(cage </a:t>
            </a:r>
            <a:r>
              <a:rPr lang="en-US" sz="1800" dirty="0"/>
              <a:t>rate) (FT</a:t>
            </a:r>
            <a:r>
              <a:rPr lang="en-US" sz="1800" dirty="0" smtClean="0"/>
              <a:t>),</a:t>
            </a:r>
            <a:endParaRPr lang="pl-PL" sz="1800" dirty="0" smtClean="0"/>
          </a:p>
          <a:p>
            <a:pPr algn="just">
              <a:buFont typeface="Wingdings" panose="05000000000000000000" pitchFamily="2" charset="2"/>
              <a:buChar char="q"/>
            </a:pPr>
            <a:r>
              <a:rPr lang="en-US" sz="1800" dirty="0" smtClean="0"/>
              <a:t>ball </a:t>
            </a:r>
            <a:r>
              <a:rPr lang="en-US" sz="1800" dirty="0"/>
              <a:t>spin (BS</a:t>
            </a:r>
            <a:r>
              <a:rPr lang="en-US" sz="1800" dirty="0" smtClean="0"/>
              <a:t>).</a:t>
            </a:r>
            <a:endParaRPr lang="pl-PL" sz="1800" dirty="0" smtClean="0"/>
          </a:p>
        </p:txBody>
      </p:sp>
      <p:pic>
        <p:nvPicPr>
          <p:cNvPr id="7" name="Brg outer race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48200" y="2266950"/>
            <a:ext cx="4038600" cy="3192463"/>
          </a:xfrm>
        </p:spPr>
      </p:pic>
    </p:spTree>
    <p:extLst>
      <p:ext uri="{BB962C8B-B14F-4D97-AF65-F5344CB8AC3E}">
        <p14:creationId xmlns:p14="http://schemas.microsoft.com/office/powerpoint/2010/main" val="1140060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Diagnostyka uszkodzeń łożysk tocznych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pPr marL="0" indent="0" algn="just">
              <a:buNone/>
            </a:pPr>
            <a:r>
              <a:rPr lang="pl-PL" sz="1800" dirty="0"/>
              <a:t>Istnieją cztery częstotliwości wymuszające</a:t>
            </a:r>
            <a:r>
              <a:rPr lang="pl-PL" sz="1800" dirty="0" smtClean="0"/>
              <a:t>: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en-US" sz="1800" dirty="0"/>
              <a:t>ball pass inner race (BPI</a:t>
            </a:r>
            <a:r>
              <a:rPr lang="en-US" sz="1800" dirty="0" smtClean="0"/>
              <a:t>),</a:t>
            </a:r>
            <a:endParaRPr lang="pl-PL" sz="1800" dirty="0" smtClean="0"/>
          </a:p>
          <a:p>
            <a:pPr algn="just">
              <a:buFont typeface="Wingdings" panose="05000000000000000000" pitchFamily="2" charset="2"/>
              <a:buChar char="q"/>
            </a:pPr>
            <a:r>
              <a:rPr lang="en-US" sz="1800" dirty="0" smtClean="0"/>
              <a:t>ball </a:t>
            </a:r>
            <a:r>
              <a:rPr lang="en-US" sz="1800" dirty="0"/>
              <a:t>pass outer race (BPO</a:t>
            </a:r>
            <a:r>
              <a:rPr lang="en-US" sz="1800" dirty="0" smtClean="0"/>
              <a:t>),</a:t>
            </a:r>
            <a:endParaRPr lang="pl-PL" sz="1800" dirty="0" smtClean="0"/>
          </a:p>
          <a:p>
            <a:pPr algn="just">
              <a:buFont typeface="Wingdings" panose="05000000000000000000" pitchFamily="2" charset="2"/>
              <a:buChar char="q"/>
            </a:pPr>
            <a:r>
              <a:rPr lang="en-US" sz="1800" b="1" dirty="0" smtClean="0">
                <a:solidFill>
                  <a:srgbClr val="00B050"/>
                </a:solidFill>
              </a:rPr>
              <a:t>fundamental </a:t>
            </a:r>
            <a:r>
              <a:rPr lang="en-US" sz="1800" b="1" dirty="0">
                <a:solidFill>
                  <a:srgbClr val="00B050"/>
                </a:solidFill>
              </a:rPr>
              <a:t>train </a:t>
            </a:r>
            <a:r>
              <a:rPr lang="en-US" sz="1800" b="1" dirty="0" smtClean="0">
                <a:solidFill>
                  <a:srgbClr val="00B050"/>
                </a:solidFill>
              </a:rPr>
              <a:t>(cage </a:t>
            </a:r>
            <a:r>
              <a:rPr lang="en-US" sz="1800" b="1" dirty="0">
                <a:solidFill>
                  <a:srgbClr val="00B050"/>
                </a:solidFill>
              </a:rPr>
              <a:t>rate) (FT</a:t>
            </a:r>
            <a:r>
              <a:rPr lang="en-US" sz="1800" b="1" dirty="0" smtClean="0">
                <a:solidFill>
                  <a:srgbClr val="00B050"/>
                </a:solidFill>
              </a:rPr>
              <a:t>),</a:t>
            </a:r>
            <a:endParaRPr lang="pl-PL" sz="1800" b="1" dirty="0" smtClean="0">
              <a:solidFill>
                <a:srgbClr val="00B050"/>
              </a:solidFill>
            </a:endParaRPr>
          </a:p>
          <a:p>
            <a:pPr algn="just">
              <a:buFont typeface="Wingdings" panose="05000000000000000000" pitchFamily="2" charset="2"/>
              <a:buChar char="q"/>
            </a:pPr>
            <a:r>
              <a:rPr lang="en-US" sz="1800" dirty="0" smtClean="0"/>
              <a:t>ball </a:t>
            </a:r>
            <a:r>
              <a:rPr lang="en-US" sz="1800" dirty="0"/>
              <a:t>spin (BS</a:t>
            </a:r>
            <a:r>
              <a:rPr lang="en-US" sz="1800" dirty="0" smtClean="0"/>
              <a:t>).</a:t>
            </a:r>
            <a:endParaRPr lang="pl-PL" sz="1800" dirty="0" smtClean="0"/>
          </a:p>
        </p:txBody>
      </p:sp>
      <p:pic>
        <p:nvPicPr>
          <p:cNvPr id="5" name="Brg cage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48200" y="2266950"/>
            <a:ext cx="4038600" cy="3192463"/>
          </a:xfrm>
        </p:spPr>
      </p:pic>
    </p:spTree>
    <p:extLst>
      <p:ext uri="{BB962C8B-B14F-4D97-AF65-F5344CB8AC3E}">
        <p14:creationId xmlns:p14="http://schemas.microsoft.com/office/powerpoint/2010/main" val="458880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Diagnostyka uszkodzeń łożysk tocznych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pPr marL="0" indent="0" algn="just">
              <a:buNone/>
            </a:pPr>
            <a:r>
              <a:rPr lang="pl-PL" sz="1800" dirty="0"/>
              <a:t>Istnieją cztery częstotliwości wymuszające</a:t>
            </a:r>
            <a:r>
              <a:rPr lang="pl-PL" sz="1800" dirty="0" smtClean="0"/>
              <a:t>: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en-US" sz="1800" dirty="0"/>
              <a:t>ball pass inner race (BPI</a:t>
            </a:r>
            <a:r>
              <a:rPr lang="en-US" sz="1800" dirty="0" smtClean="0"/>
              <a:t>),</a:t>
            </a:r>
            <a:endParaRPr lang="pl-PL" sz="1800" dirty="0" smtClean="0"/>
          </a:p>
          <a:p>
            <a:pPr algn="just">
              <a:buFont typeface="Wingdings" panose="05000000000000000000" pitchFamily="2" charset="2"/>
              <a:buChar char="q"/>
            </a:pPr>
            <a:r>
              <a:rPr lang="en-US" sz="1800" dirty="0" smtClean="0"/>
              <a:t>ball </a:t>
            </a:r>
            <a:r>
              <a:rPr lang="en-US" sz="1800" dirty="0"/>
              <a:t>pass outer race (BPO</a:t>
            </a:r>
            <a:r>
              <a:rPr lang="en-US" sz="1800" dirty="0" smtClean="0"/>
              <a:t>),</a:t>
            </a:r>
            <a:endParaRPr lang="pl-PL" sz="1800" dirty="0" smtClean="0"/>
          </a:p>
          <a:p>
            <a:pPr algn="just">
              <a:buFont typeface="Wingdings" panose="05000000000000000000" pitchFamily="2" charset="2"/>
              <a:buChar char="q"/>
            </a:pPr>
            <a:r>
              <a:rPr lang="en-US" sz="1800" dirty="0" smtClean="0"/>
              <a:t>fundamental </a:t>
            </a:r>
            <a:r>
              <a:rPr lang="en-US" sz="1800" dirty="0"/>
              <a:t>train </a:t>
            </a:r>
            <a:r>
              <a:rPr lang="en-US" sz="1800" dirty="0" smtClean="0"/>
              <a:t>(cage </a:t>
            </a:r>
            <a:r>
              <a:rPr lang="en-US" sz="1800" dirty="0"/>
              <a:t>rate) (FT</a:t>
            </a:r>
            <a:r>
              <a:rPr lang="en-US" sz="1800" dirty="0" smtClean="0"/>
              <a:t>),</a:t>
            </a:r>
            <a:endParaRPr lang="pl-PL" sz="1800" dirty="0" smtClean="0"/>
          </a:p>
          <a:p>
            <a:pPr algn="just">
              <a:buFont typeface="Wingdings" panose="05000000000000000000" pitchFamily="2" charset="2"/>
              <a:buChar char="q"/>
            </a:pPr>
            <a:r>
              <a:rPr lang="en-US" sz="1800" b="1" dirty="0" smtClean="0">
                <a:solidFill>
                  <a:srgbClr val="00B050"/>
                </a:solidFill>
              </a:rPr>
              <a:t>ball </a:t>
            </a:r>
            <a:r>
              <a:rPr lang="en-US" sz="1800" b="1" dirty="0">
                <a:solidFill>
                  <a:srgbClr val="00B050"/>
                </a:solidFill>
              </a:rPr>
              <a:t>spin (BS</a:t>
            </a:r>
            <a:r>
              <a:rPr lang="en-US" sz="1800" b="1" dirty="0" smtClean="0">
                <a:solidFill>
                  <a:srgbClr val="00B050"/>
                </a:solidFill>
              </a:rPr>
              <a:t>).</a:t>
            </a:r>
            <a:endParaRPr lang="pl-PL" sz="1800" b="1" dirty="0" smtClean="0">
              <a:solidFill>
                <a:srgbClr val="00B050"/>
              </a:solidFill>
            </a:endParaRPr>
          </a:p>
          <a:p>
            <a:pPr marL="0" indent="0" algn="just">
              <a:buNone/>
            </a:pPr>
            <a:endParaRPr lang="pl-PL" sz="1800" b="1" dirty="0" smtClean="0">
              <a:solidFill>
                <a:srgbClr val="00B050"/>
              </a:solidFill>
            </a:endParaRPr>
          </a:p>
          <a:p>
            <a:pPr marL="0" indent="0" algn="just">
              <a:buNone/>
            </a:pPr>
            <a:endParaRPr lang="pl-PL" sz="1800" b="1" dirty="0">
              <a:solidFill>
                <a:srgbClr val="00B050"/>
              </a:solidFill>
            </a:endParaRPr>
          </a:p>
          <a:p>
            <a:pPr marL="0" indent="0" algn="just">
              <a:buNone/>
            </a:pPr>
            <a:r>
              <a:rPr lang="pl-PL" sz="1800" dirty="0"/>
              <a:t>Jeśli otrzymasz te częstotliwości wymuszające jako rzędy (na przykład FT = 0,4X), to wszystko, co musisz zrobić, aby obliczyć częstotliwość w [</a:t>
            </a:r>
            <a:r>
              <a:rPr lang="pl-PL" sz="1800" dirty="0" err="1"/>
              <a:t>Hz</a:t>
            </a:r>
            <a:r>
              <a:rPr lang="pl-PL" sz="1800" dirty="0"/>
              <a:t>], to pomnożyć ją przez częstotliwość obrotów wału, na którym znajduje się łożysko.</a:t>
            </a:r>
          </a:p>
          <a:p>
            <a:pPr marL="0" indent="0" algn="just">
              <a:buNone/>
            </a:pPr>
            <a:endParaRPr lang="pl-PL" sz="1800" b="1" dirty="0" smtClean="0">
              <a:solidFill>
                <a:srgbClr val="00B050"/>
              </a:solidFill>
            </a:endParaRPr>
          </a:p>
        </p:txBody>
      </p:sp>
      <p:pic>
        <p:nvPicPr>
          <p:cNvPr id="5" name="Brg ball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48200" y="2254250"/>
            <a:ext cx="4038600" cy="3217863"/>
          </a:xfrm>
        </p:spPr>
      </p:pic>
    </p:spTree>
    <p:extLst>
      <p:ext uri="{BB962C8B-B14F-4D97-AF65-F5344CB8AC3E}">
        <p14:creationId xmlns:p14="http://schemas.microsoft.com/office/powerpoint/2010/main" val="1048256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Diagnostyka uszkodzeń łożysk tocznych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pPr marL="0" indent="0" algn="just">
              <a:buNone/>
            </a:pPr>
            <a:r>
              <a:rPr lang="pl-PL" sz="1800" dirty="0" smtClean="0"/>
              <a:t>Alternatywnie można zastosować następujące </a:t>
            </a:r>
            <a:r>
              <a:rPr lang="pl-PL" sz="1800" dirty="0"/>
              <a:t>informacje </a:t>
            </a:r>
            <a:r>
              <a:rPr lang="pl-PL" sz="1800" dirty="0" smtClean="0"/>
              <a:t>o strukturze łożyska: </a:t>
            </a:r>
            <a:r>
              <a:rPr lang="pl-PL" sz="1800" dirty="0"/>
              <a:t>liczbę kulek, średnicę kulek, średnicę podziałki i kąt </a:t>
            </a:r>
            <a:r>
              <a:rPr lang="pl-PL" sz="1800" dirty="0" smtClean="0"/>
              <a:t>pracy w celu obliczenia częstotliwości z podanych obok formuł.</a:t>
            </a:r>
          </a:p>
          <a:p>
            <a:pPr marL="0" indent="0" algn="just">
              <a:buNone/>
            </a:pPr>
            <a:endParaRPr lang="pl-PL" sz="1800" dirty="0" smtClean="0"/>
          </a:p>
          <a:p>
            <a:pPr marL="0" indent="0" algn="just">
              <a:buNone/>
            </a:pPr>
            <a:r>
              <a:rPr lang="pl-PL" sz="1800" dirty="0" smtClean="0"/>
              <a:t>Te obliczenia są trochę skomplikowane i nie są czymś, co można by robić w głowie! Obecnie większość pakietów oprogramowania zawiera biblioteki danych łożysk, które umożliwiają wyszukanie łożyska w celu znalezienia czterech częstotliwości wymuszających.</a:t>
            </a:r>
          </a:p>
          <a:p>
            <a:pPr marL="0" indent="0" algn="just">
              <a:buNone/>
            </a:pPr>
            <a:endParaRPr lang="pl-PL" sz="1800" dirty="0" smtClean="0"/>
          </a:p>
          <a:p>
            <a:pPr marL="0" indent="0" algn="just">
              <a:buNone/>
            </a:pPr>
            <a:r>
              <a:rPr lang="pl-PL" sz="1800" dirty="0" smtClean="0"/>
              <a:t>Jest to </a:t>
            </a:r>
            <a:r>
              <a:rPr lang="pl-PL" sz="1800" dirty="0"/>
              <a:t>wtedy tylko kwestia określenia prędkości wału, a następnie przemnożenia</a:t>
            </a:r>
            <a:r>
              <a:rPr lang="pl-PL" sz="1800" dirty="0" smtClean="0"/>
              <a:t>.</a:t>
            </a:r>
            <a:endParaRPr lang="pl-PL" sz="1800" b="1" dirty="0" smtClean="0">
              <a:solidFill>
                <a:srgbClr val="00B050"/>
              </a:solidFill>
            </a:endParaRPr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060848"/>
            <a:ext cx="4038600" cy="2625089"/>
          </a:xfrm>
        </p:spPr>
      </p:pic>
      <p:graphicFrame>
        <p:nvGraphicFramePr>
          <p:cNvPr id="5" name="Obiek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38584438"/>
              </p:ext>
            </p:extLst>
          </p:nvPr>
        </p:nvGraphicFramePr>
        <p:xfrm>
          <a:off x="4648200" y="5172008"/>
          <a:ext cx="4460304" cy="16413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" name="Obraz - mapa bitowa" r:id="rId4" imgW="4701600" imgH="1729800" progId="Paint.Picture">
                  <p:embed/>
                </p:oleObj>
              </mc:Choice>
              <mc:Fallback>
                <p:oleObj name="Obraz - mapa bitowa" r:id="rId4" imgW="4701600" imgH="172980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648200" y="5172008"/>
                        <a:ext cx="4460304" cy="16413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51454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Diagnostyka uszkodzeń łożysk tocznych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pPr marL="0" indent="0" algn="just">
              <a:buNone/>
            </a:pPr>
            <a:r>
              <a:rPr lang="pl-PL" sz="1800" dirty="0" smtClean="0">
                <a:solidFill>
                  <a:srgbClr val="FF0000"/>
                </a:solidFill>
              </a:rPr>
              <a:t>KILKA PRAKTYCZNYCH UWAG:</a:t>
            </a:r>
          </a:p>
          <a:p>
            <a:pPr marL="0" indent="0" algn="just">
              <a:buNone/>
            </a:pPr>
            <a:r>
              <a:rPr lang="pl-PL" sz="1800" dirty="0" smtClean="0"/>
              <a:t>Podane </a:t>
            </a:r>
            <a:r>
              <a:rPr lang="pl-PL" sz="1800" dirty="0"/>
              <a:t>formuły dotyczą </a:t>
            </a:r>
            <a:r>
              <a:rPr lang="pl-PL" sz="1800" dirty="0" smtClean="0"/>
              <a:t>nie tylko łożysk kulkowych , ale w ogóle łożysk tocznych.</a:t>
            </a:r>
          </a:p>
          <a:p>
            <a:pPr marL="0" indent="0" algn="just">
              <a:buNone/>
            </a:pPr>
            <a:endParaRPr lang="pl-PL" sz="1800" dirty="0" smtClean="0"/>
          </a:p>
          <a:p>
            <a:pPr marL="0" indent="0" algn="just">
              <a:buNone/>
            </a:pPr>
            <a:endParaRPr lang="pl-PL" sz="1800" dirty="0"/>
          </a:p>
          <a:p>
            <a:pPr marL="0" indent="0" algn="just">
              <a:buNone/>
            </a:pPr>
            <a:endParaRPr lang="pl-PL" sz="1800" dirty="0" smtClean="0"/>
          </a:p>
          <a:p>
            <a:pPr marL="0" indent="0" algn="just">
              <a:buNone/>
            </a:pPr>
            <a:endParaRPr lang="pl-PL" sz="1800" dirty="0"/>
          </a:p>
          <a:p>
            <a:pPr marL="0" indent="0" algn="just">
              <a:buNone/>
            </a:pPr>
            <a:endParaRPr lang="pl-PL" sz="1800" dirty="0" smtClean="0"/>
          </a:p>
          <a:p>
            <a:pPr marL="0" indent="0" algn="just">
              <a:buNone/>
            </a:pPr>
            <a:endParaRPr lang="pl-PL" sz="1800" dirty="0" smtClean="0"/>
          </a:p>
          <a:p>
            <a:pPr marL="0" indent="0" algn="just">
              <a:buNone/>
            </a:pPr>
            <a:r>
              <a:rPr lang="pl-PL" sz="1800" dirty="0" smtClean="0"/>
              <a:t>Inną </a:t>
            </a:r>
            <a:r>
              <a:rPr lang="pl-PL" sz="1800" dirty="0"/>
              <a:t>kwestią jest to, że wartość BS można podwoić, ponieważ podany wzór dotyczy uderzenia </a:t>
            </a:r>
            <a:r>
              <a:rPr lang="pl-PL" sz="1800" dirty="0" smtClean="0"/>
              <a:t>elementu tocznego </a:t>
            </a:r>
            <a:r>
              <a:rPr lang="pl-PL" sz="1800" dirty="0"/>
              <a:t>w wewnętrzną lub zewnętrzną bieżnię. Jeśli niedoskonałość kulki/rolki uderza w wewnętrzną ORAZ zewnętrzną bieżnię, częstotliwość zostaje podwojona. </a:t>
            </a:r>
            <a:endParaRPr lang="pl-PL" sz="1800" dirty="0" smtClean="0"/>
          </a:p>
        </p:txBody>
      </p:sp>
      <p:graphicFrame>
        <p:nvGraphicFramePr>
          <p:cNvPr id="8" name="Obiek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4001695"/>
              </p:ext>
            </p:extLst>
          </p:nvPr>
        </p:nvGraphicFramePr>
        <p:xfrm>
          <a:off x="5276850" y="2060848"/>
          <a:ext cx="2781300" cy="266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7" name="Obraz - mapa bitowa" r:id="rId3" imgW="2781360" imgH="2666880" progId="Paint.Picture">
                  <p:embed/>
                </p:oleObj>
              </mc:Choice>
              <mc:Fallback>
                <p:oleObj name="Obraz - mapa bitowa" r:id="rId3" imgW="2781360" imgH="266688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276850" y="2060848"/>
                        <a:ext cx="2781300" cy="2667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Symbol zastępczy zawartości 5"/>
          <p:cNvPicPr>
            <a:picLocks noGrp="1" noChangeAspect="1"/>
          </p:cNvPicPr>
          <p:nvPr>
            <p:ph sz="half" idx="2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118" b="28681"/>
          <a:stretch/>
        </p:blipFill>
        <p:spPr>
          <a:xfrm>
            <a:off x="4648200" y="5085184"/>
            <a:ext cx="4038600" cy="504056"/>
          </a:xfrm>
        </p:spPr>
      </p:pic>
    </p:spTree>
    <p:extLst>
      <p:ext uri="{BB962C8B-B14F-4D97-AF65-F5344CB8AC3E}">
        <p14:creationId xmlns:p14="http://schemas.microsoft.com/office/powerpoint/2010/main" val="723628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Łożyska toczne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pPr marL="0" indent="0" algn="just">
              <a:buNone/>
            </a:pPr>
            <a:r>
              <a:rPr lang="pl-PL" sz="1800" dirty="0"/>
              <a:t>Według szacunkowych obliczeń około 80% eksploatowanych urządzeń mechanicznych zawiera łożyska toczne. Jako części różnych maszyn umożliwiają one ruch obrotowy elementów </a:t>
            </a: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 smtClean="0"/>
              <a:t>z </a:t>
            </a:r>
            <a:r>
              <a:rPr lang="pl-PL" sz="1800" dirty="0"/>
              <a:t>minimalnym oddziaływaniem sił tarcia. 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300" y="2139156"/>
            <a:ext cx="2438400" cy="344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7055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Diagnostyka uszkodzeń łożysk tocznych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pPr marL="0" indent="0" algn="just">
              <a:buNone/>
            </a:pPr>
            <a:r>
              <a:rPr lang="pl-PL" sz="1800" dirty="0">
                <a:solidFill>
                  <a:srgbClr val="FF0000"/>
                </a:solidFill>
              </a:rPr>
              <a:t>KILKA PRAKTYCZNYCH UWAG:</a:t>
            </a:r>
          </a:p>
          <a:p>
            <a:pPr marL="0" indent="0" algn="just">
              <a:buNone/>
            </a:pPr>
            <a:r>
              <a:rPr lang="pl-PL" sz="1800" dirty="0"/>
              <a:t>Dosyć często można określić liczbę kulek podczas inspekcji, a czasami jedyną znaną informacją o łożysku jest liczba kulek (lub rolek). Tak więc, jeśli możesz określić jedną z częstotliwości wymuszających z widma (lub masz ją z innego źródła), możesz obliczyć drugą. </a:t>
            </a:r>
            <a:endParaRPr lang="pl-PL" sz="1800" dirty="0" smtClean="0"/>
          </a:p>
          <a:p>
            <a:pPr marL="0" indent="0" algn="just">
              <a:buNone/>
            </a:pPr>
            <a:endParaRPr lang="pl-PL" sz="1800" dirty="0"/>
          </a:p>
          <a:p>
            <a:pPr marL="0" indent="0" algn="just">
              <a:buNone/>
            </a:pPr>
            <a:r>
              <a:rPr lang="pl-PL" sz="1800" dirty="0"/>
              <a:t>Jeśli znasz BPI i BPO, możesz je dodać, aby określić liczbę kulek/rolek. Na przykład, jeśli BPO było 3,2X, a BPI 4,8X, to musi być 8 </a:t>
            </a:r>
            <a:r>
              <a:rPr lang="pl-PL" sz="1800" dirty="0" smtClean="0"/>
              <a:t>elementów tocznych.</a:t>
            </a:r>
          </a:p>
        </p:txBody>
      </p:sp>
      <p:graphicFrame>
        <p:nvGraphicFramePr>
          <p:cNvPr id="5" name="Symbol zastępczy zawartości 4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80969327"/>
              </p:ext>
            </p:extLst>
          </p:nvPr>
        </p:nvGraphicFramePr>
        <p:xfrm>
          <a:off x="4648200" y="1600200"/>
          <a:ext cx="4038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27391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Diagnostyka uszkodzeń łożysk tocznych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pPr marL="0" indent="0" algn="just">
              <a:buNone/>
            </a:pPr>
            <a:r>
              <a:rPr lang="pl-PL" sz="1800" dirty="0">
                <a:solidFill>
                  <a:srgbClr val="FF0000"/>
                </a:solidFill>
              </a:rPr>
              <a:t>KILKA PRAKTYCZNYCH UWAG:</a:t>
            </a:r>
          </a:p>
          <a:p>
            <a:pPr marL="0" indent="0" algn="just">
              <a:buNone/>
            </a:pPr>
            <a:r>
              <a:rPr lang="pl-PL" sz="1800" dirty="0" smtClean="0"/>
              <a:t>Dlaczego </a:t>
            </a:r>
            <a:r>
              <a:rPr lang="pl-PL" sz="1800" dirty="0"/>
              <a:t>chcesz wiedzieć, ile jest </a:t>
            </a:r>
            <a:r>
              <a:rPr lang="pl-PL" sz="1800" dirty="0" smtClean="0"/>
              <a:t>kulek? </a:t>
            </a:r>
            <a:r>
              <a:rPr lang="pl-PL" sz="1800" dirty="0"/>
              <a:t>Aby można było wcześniej zamówić kulki zastępcze. </a:t>
            </a:r>
            <a:r>
              <a:rPr lang="pl-PL" sz="1800" dirty="0" smtClean="0"/>
              <a:t> Nie</a:t>
            </a:r>
            <a:r>
              <a:rPr lang="pl-PL" sz="1800" dirty="0"/>
              <a:t>, nie bardzo... </a:t>
            </a:r>
            <a:r>
              <a:rPr lang="pl-PL" sz="1800" dirty="0" smtClean="0">
                <a:sym typeface="Wingdings" panose="05000000000000000000" pitchFamily="2" charset="2"/>
              </a:rPr>
              <a:t>  </a:t>
            </a:r>
            <a:endParaRPr lang="pl-PL" sz="1800" dirty="0">
              <a:sym typeface="Wingdings" panose="05000000000000000000" pitchFamily="2" charset="2"/>
            </a:endParaRPr>
          </a:p>
          <a:p>
            <a:pPr marL="0" indent="0" algn="just">
              <a:buNone/>
            </a:pPr>
            <a:r>
              <a:rPr lang="pl-PL" sz="1800" dirty="0" smtClean="0"/>
              <a:t>Dosyć </a:t>
            </a:r>
            <a:r>
              <a:rPr lang="pl-PL" sz="1800" dirty="0"/>
              <a:t>często można określić liczbę kulek podczas inspekcji, a czasami jedyną znaną informacją o łożysku jest liczba kulek (lub rolek). Tak więc, jeśli możesz określić jedną z częstotliwości wymuszających z widma (lub masz ją z innego źródła), możesz obliczyć drugą. </a:t>
            </a:r>
            <a:endParaRPr lang="pl-PL" sz="1800" dirty="0" smtClean="0"/>
          </a:p>
          <a:p>
            <a:pPr marL="0" indent="0" algn="just">
              <a:buNone/>
            </a:pPr>
            <a:r>
              <a:rPr lang="pl-PL" sz="1800" dirty="0"/>
              <a:t>Ponadto istnieje zasada praktyczna (dla łożysk z 8 do 12 kulkami/wałeczkami), która mówi, że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pl-PL" sz="1800" dirty="0"/>
              <a:t>BPO jest zwykle 0,4 razy liczba kulek,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pl-PL" sz="1800" dirty="0"/>
              <a:t>BPI jest 0,6 razy liczba kulek,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pl-PL" sz="1800" dirty="0"/>
              <a:t>FT wynosi 0,4X. </a:t>
            </a:r>
            <a:endParaRPr lang="pl-PL" sz="1800" dirty="0">
              <a:sym typeface="Wingdings" panose="05000000000000000000" pitchFamily="2" charset="2"/>
            </a:endParaRPr>
          </a:p>
          <a:p>
            <a:pPr marL="0" indent="0" algn="just">
              <a:buNone/>
            </a:pPr>
            <a:endParaRPr lang="pl-PL" sz="1800" dirty="0"/>
          </a:p>
          <a:p>
            <a:pPr marL="0" indent="0" algn="just">
              <a:buNone/>
            </a:pPr>
            <a:endParaRPr lang="pl-PL" sz="1800" dirty="0" smtClean="0">
              <a:sym typeface="Wingdings" panose="05000000000000000000" pitchFamily="2" charset="2"/>
            </a:endParaRPr>
          </a:p>
          <a:p>
            <a:pPr marL="0" indent="0" algn="just">
              <a:buNone/>
            </a:pPr>
            <a:endParaRPr lang="pl-PL" sz="1800" dirty="0">
              <a:sym typeface="Wingdings" panose="05000000000000000000" pitchFamily="2" charset="2"/>
            </a:endParaRPr>
          </a:p>
          <a:p>
            <a:pPr marL="0" indent="0" algn="just">
              <a:buNone/>
            </a:pPr>
            <a:endParaRPr lang="pl-PL" sz="1800" dirty="0" smtClean="0"/>
          </a:p>
        </p:txBody>
      </p:sp>
      <p:graphicFrame>
        <p:nvGraphicFramePr>
          <p:cNvPr id="6" name="Symbol zastępczy zawartości 4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442461989"/>
              </p:ext>
            </p:extLst>
          </p:nvPr>
        </p:nvGraphicFramePr>
        <p:xfrm>
          <a:off x="4648200" y="1927373"/>
          <a:ext cx="4038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9" name="Symbol zastępczy zawartości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33342281"/>
              </p:ext>
            </p:extLst>
          </p:nvPr>
        </p:nvGraphicFramePr>
        <p:xfrm>
          <a:off x="4644008" y="2071389"/>
          <a:ext cx="4038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286822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Diagnostyka uszkodzeń łożysk tocznych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pPr marL="0" indent="0" algn="just">
              <a:buNone/>
            </a:pPr>
            <a:r>
              <a:rPr lang="pl-PL" sz="1800" dirty="0">
                <a:solidFill>
                  <a:srgbClr val="FF0000"/>
                </a:solidFill>
              </a:rPr>
              <a:t>KILKA PRAKTYCZNYCH UWAG:</a:t>
            </a:r>
          </a:p>
          <a:p>
            <a:pPr marL="0" indent="0" algn="just">
              <a:buNone/>
            </a:pPr>
            <a:r>
              <a:rPr lang="pl-PL" sz="1800" dirty="0" smtClean="0"/>
              <a:t>Najważniejsze </a:t>
            </a:r>
            <a:r>
              <a:rPr lang="pl-PL" sz="1800" dirty="0"/>
              <a:t>jest to, że jeśli zauważysz niesynchroniczne piki, istnieje duża szansa, że są one związane ze zużyciem łożyska. Jak wkrótce się przekonasz, jeśli występują również harmoniczne i wstęgi boczne, to prawdopodobieństwo zużycia łożyska staje się bardzo wysokie - nie trzeba nawet znać dokładnych częstotliwości wymuszających łożysko. </a:t>
            </a:r>
            <a:endParaRPr lang="pl-PL" sz="1800" dirty="0" smtClean="0"/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71"/>
          <a:stretch/>
        </p:blipFill>
        <p:spPr>
          <a:xfrm>
            <a:off x="4905595" y="3212976"/>
            <a:ext cx="3523809" cy="1507348"/>
          </a:xfrm>
        </p:spPr>
      </p:pic>
    </p:spTree>
    <p:extLst>
      <p:ext uri="{BB962C8B-B14F-4D97-AF65-F5344CB8AC3E}">
        <p14:creationId xmlns:p14="http://schemas.microsoft.com/office/powerpoint/2010/main" val="3170920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Diagnostyka uszkodzeń łożysk tocznych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pPr marL="0" indent="0" algn="just">
              <a:buNone/>
            </a:pPr>
            <a:r>
              <a:rPr lang="pl-PL" sz="1800" dirty="0" smtClean="0"/>
              <a:t>Przyjrzyjmy </a:t>
            </a:r>
            <a:r>
              <a:rPr lang="pl-PL" sz="1800" dirty="0"/>
              <a:t>się bliżej, aby zrozumieć, co oznaczają te częstotliwości wymuszające (znane również </a:t>
            </a:r>
            <a:r>
              <a:rPr lang="pl-PL" sz="1800" dirty="0" smtClean="0"/>
              <a:t>częstotliwościami błędów</a:t>
            </a:r>
            <a:r>
              <a:rPr lang="pl-PL" sz="1800" dirty="0"/>
              <a:t>). W naszym przykładzie użyjemy łożyska z 9 kulkami. Stosując naszą regułę, otrzymujemy BPFO = 3,6, BPFI = 5,4, BS = 2,4 i FT = </a:t>
            </a:r>
            <a:r>
              <a:rPr lang="pl-PL" sz="1800" dirty="0" smtClean="0"/>
              <a:t>0,4.</a:t>
            </a:r>
          </a:p>
          <a:p>
            <a:pPr marL="0" indent="0" algn="just">
              <a:buNone/>
            </a:pPr>
            <a:r>
              <a:rPr lang="pl-PL" sz="1800" dirty="0" smtClean="0"/>
              <a:t>Zacznijmy </a:t>
            </a:r>
            <a:r>
              <a:rPr lang="pl-PL" sz="1800" dirty="0"/>
              <a:t>od częstotliwości wirowania </a:t>
            </a:r>
            <a:r>
              <a:rPr lang="pl-PL" sz="1800" dirty="0" smtClean="0"/>
              <a:t>kulki. Mówi ona, </a:t>
            </a:r>
            <a:r>
              <a:rPr lang="pl-PL" sz="1800" dirty="0"/>
              <a:t>ile razy defekt </a:t>
            </a:r>
            <a:r>
              <a:rPr lang="pl-PL" sz="1800" dirty="0" smtClean="0"/>
              <a:t>kulki </a:t>
            </a:r>
            <a:r>
              <a:rPr lang="pl-PL" sz="1800" dirty="0"/>
              <a:t>uderzy w wewnętrzną lub zewnętrzną bieżnię. Jak wspomniano, obliczoną wartość można podwoić, aby uwzględnić przypadek, w którym wada uderza zarówno w wewnętrzną, jak i zewnętrzną bieżnię. </a:t>
            </a:r>
            <a:endParaRPr lang="pl-PL" sz="1800" dirty="0" smtClean="0"/>
          </a:p>
          <a:p>
            <a:pPr marL="0" indent="0" algn="just">
              <a:buNone/>
            </a:pPr>
            <a:r>
              <a:rPr lang="pl-PL" sz="1800" dirty="0" smtClean="0"/>
              <a:t>Jeśli </a:t>
            </a:r>
            <a:r>
              <a:rPr lang="pl-PL" sz="1800" dirty="0"/>
              <a:t>oglądasz animację, za każdym razem, gdy wałek się obraca, kulka obraca się 2,4 razy</a:t>
            </a:r>
            <a:r>
              <a:rPr lang="pl-PL" sz="1800" dirty="0" smtClean="0"/>
              <a:t>.</a:t>
            </a:r>
          </a:p>
        </p:txBody>
      </p:sp>
      <p:pic>
        <p:nvPicPr>
          <p:cNvPr id="8" name="Brg ball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48200" y="2254250"/>
            <a:ext cx="4038600" cy="3217863"/>
          </a:xfrm>
        </p:spPr>
      </p:pic>
    </p:spTree>
    <p:extLst>
      <p:ext uri="{BB962C8B-B14F-4D97-AF65-F5344CB8AC3E}">
        <p14:creationId xmlns:p14="http://schemas.microsoft.com/office/powerpoint/2010/main" val="1168341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Diagnostyka uszkodzeń łożysk tocznych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pPr marL="0" indent="0" algn="just">
              <a:buNone/>
            </a:pPr>
            <a:r>
              <a:rPr lang="pl-PL" sz="1800" dirty="0"/>
              <a:t>Zauważ, że każda kulka toczy się </a:t>
            </a:r>
            <a:r>
              <a:rPr lang="pl-PL" sz="1800" dirty="0" smtClean="0"/>
              <a:t>DO </a:t>
            </a:r>
            <a:r>
              <a:rPr lang="pl-PL" sz="1800" dirty="0"/>
              <a:t>i </a:t>
            </a:r>
            <a:r>
              <a:rPr lang="pl-PL" sz="1800" dirty="0" smtClean="0"/>
              <a:t>ZE </a:t>
            </a:r>
            <a:r>
              <a:rPr lang="pl-PL" sz="1800" dirty="0"/>
              <a:t>strefy obciążenia, gdy wał się obraca, więc oczekujemy modulacji. Kulka porusza się wokół łożyska z częstotliwością koszyka (FT) - w tym przypadku </a:t>
            </a:r>
            <a:r>
              <a:rPr lang="pl-PL" sz="1800" dirty="0" smtClean="0"/>
              <a:t>pokonuje 0,4 obrotu wokół osi </a:t>
            </a:r>
            <a:r>
              <a:rPr lang="pl-PL" sz="1800" dirty="0"/>
              <a:t>łożyska na każdy obrót wału. </a:t>
            </a:r>
            <a:endParaRPr lang="pl-PL" sz="1800" dirty="0" smtClean="0"/>
          </a:p>
          <a:p>
            <a:pPr marL="0" indent="0" algn="just">
              <a:buNone/>
            </a:pPr>
            <a:r>
              <a:rPr lang="pl-PL" sz="1800" dirty="0" smtClean="0"/>
              <a:t>Teraz </a:t>
            </a:r>
            <a:r>
              <a:rPr lang="pl-PL" sz="1800" dirty="0"/>
              <a:t>widzimy, że na każdy obrót wałka, punkt na bieżni zewnętrznej zobaczy 3,6 kulki. </a:t>
            </a:r>
            <a:endParaRPr lang="pl-PL" sz="1800" dirty="0" smtClean="0"/>
          </a:p>
          <a:p>
            <a:pPr marL="0" indent="0" algn="just">
              <a:buNone/>
            </a:pPr>
            <a:r>
              <a:rPr lang="pl-PL" sz="1800" dirty="0" smtClean="0"/>
              <a:t>I </a:t>
            </a:r>
            <a:r>
              <a:rPr lang="pl-PL" sz="1800" dirty="0"/>
              <a:t>na koniec, dla każdego obrotu wału, punkt na bieżni wewnętrznej będzie widział 5,4 kulek na każdy obrót. </a:t>
            </a:r>
            <a:endParaRPr lang="pl-PL" sz="1800" dirty="0" smtClean="0"/>
          </a:p>
        </p:txBody>
      </p:sp>
      <p:pic>
        <p:nvPicPr>
          <p:cNvPr id="5" name="Brg cage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48200" y="2266950"/>
            <a:ext cx="4038600" cy="3192463"/>
          </a:xfrm>
        </p:spPr>
      </p:pic>
    </p:spTree>
    <p:extLst>
      <p:ext uri="{BB962C8B-B14F-4D97-AF65-F5344CB8AC3E}">
        <p14:creationId xmlns:p14="http://schemas.microsoft.com/office/powerpoint/2010/main" val="21182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Diagnostyka uszkodzeń łożysk tocznych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pPr marL="0" indent="0" algn="just">
              <a:buNone/>
            </a:pPr>
            <a:r>
              <a:rPr lang="pl-PL" sz="1800" dirty="0" smtClean="0"/>
              <a:t>Teraz </a:t>
            </a:r>
            <a:r>
              <a:rPr lang="pl-PL" sz="1800" dirty="0"/>
              <a:t>widzimy, że na każdy obrót wałka, punkt na bieżni zewnętrznej </a:t>
            </a:r>
            <a:r>
              <a:rPr lang="pl-PL" sz="1800" dirty="0" smtClean="0"/>
              <a:t>„zobaczy” </a:t>
            </a:r>
            <a:r>
              <a:rPr lang="pl-PL" sz="1800" dirty="0"/>
              <a:t>3,6 kulki</a:t>
            </a:r>
            <a:r>
              <a:rPr lang="pl-PL" sz="1800" dirty="0" smtClean="0"/>
              <a:t>.</a:t>
            </a:r>
          </a:p>
        </p:txBody>
      </p:sp>
      <p:pic>
        <p:nvPicPr>
          <p:cNvPr id="6" name="Brg outer race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48200" y="2266950"/>
            <a:ext cx="4038600" cy="3192463"/>
          </a:xfrm>
        </p:spPr>
      </p:pic>
    </p:spTree>
    <p:extLst>
      <p:ext uri="{BB962C8B-B14F-4D97-AF65-F5344CB8AC3E}">
        <p14:creationId xmlns:p14="http://schemas.microsoft.com/office/powerpoint/2010/main" val="3845111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Diagnostyka uszkodzeń łożysk tocznych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pPr marL="0" indent="0" algn="just">
              <a:buNone/>
            </a:pPr>
            <a:r>
              <a:rPr lang="pl-PL" sz="1800" dirty="0" smtClean="0"/>
              <a:t>I </a:t>
            </a:r>
            <a:r>
              <a:rPr lang="pl-PL" sz="1800" dirty="0"/>
              <a:t>na koniec, dla każdego obrotu wału, punkt na bieżni wewnętrznej będzie </a:t>
            </a:r>
            <a:r>
              <a:rPr lang="pl-PL" sz="1800" dirty="0" smtClean="0"/>
              <a:t>„widział” </a:t>
            </a:r>
            <a:r>
              <a:rPr lang="pl-PL" sz="1800" dirty="0"/>
              <a:t>5,4 kulek na każdy obrót. </a:t>
            </a:r>
            <a:endParaRPr lang="pl-PL" sz="1800" dirty="0" smtClean="0"/>
          </a:p>
        </p:txBody>
      </p:sp>
      <p:pic>
        <p:nvPicPr>
          <p:cNvPr id="6" name="Brg inner race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48200" y="2266950"/>
            <a:ext cx="4038600" cy="3192463"/>
          </a:xfrm>
        </p:spPr>
      </p:pic>
    </p:spTree>
    <p:extLst>
      <p:ext uri="{BB962C8B-B14F-4D97-AF65-F5344CB8AC3E}">
        <p14:creationId xmlns:p14="http://schemas.microsoft.com/office/powerpoint/2010/main" val="2049270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Dziewięć etapów uszkodzenia ŁT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pPr marL="0" indent="0" algn="just">
              <a:buNone/>
            </a:pPr>
            <a:r>
              <a:rPr lang="pl-PL" sz="1800" dirty="0"/>
              <a:t>Teraz, gdy wiemy, gdzie znaleźć kluczowe częstotliwości w widmie, przyjrzymy się dziewięciu etapom uszkodzenia łożyska. </a:t>
            </a:r>
            <a:endParaRPr lang="pl-PL" sz="1800" dirty="0" smtClean="0"/>
          </a:p>
          <a:p>
            <a:pPr marL="0" indent="0" algn="just">
              <a:buNone/>
            </a:pPr>
            <a:endParaRPr lang="pl-PL" sz="1800" dirty="0"/>
          </a:p>
          <a:p>
            <a:pPr marL="0" indent="0" algn="just">
              <a:buNone/>
            </a:pPr>
            <a:r>
              <a:rPr lang="pl-PL" sz="1800" dirty="0" smtClean="0"/>
              <a:t>Uwaga</a:t>
            </a:r>
            <a:r>
              <a:rPr lang="pl-PL" sz="1800" dirty="0"/>
              <a:t>: Niektórzy </a:t>
            </a:r>
            <a:r>
              <a:rPr lang="pl-PL" sz="1800" dirty="0" smtClean="0"/>
              <a:t>opisują </a:t>
            </a:r>
            <a:r>
              <a:rPr lang="pl-PL" sz="1800" dirty="0"/>
              <a:t>cztery etapy awarii łożyska — ten opis zasadniczo przedstawia etapy bardziej szczegółowo.</a:t>
            </a:r>
            <a:endParaRPr lang="pl-PL" sz="1800" dirty="0" smtClean="0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10931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Dziewięć </a:t>
            </a:r>
            <a:r>
              <a:rPr lang="pl-PL" dirty="0"/>
              <a:t>etapów </a:t>
            </a:r>
            <a:r>
              <a:rPr lang="pl-PL" dirty="0" smtClean="0"/>
              <a:t>uszkodzenia ŁT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pPr marL="0" indent="0" algn="ctr">
              <a:buNone/>
            </a:pPr>
            <a:r>
              <a:rPr lang="pl-PL" sz="1800" dirty="0" smtClean="0">
                <a:solidFill>
                  <a:srgbClr val="00B0F0"/>
                </a:solidFill>
              </a:rPr>
              <a:t>Etap 1</a:t>
            </a:r>
          </a:p>
          <a:p>
            <a:pPr marL="0" indent="0" algn="just">
              <a:buNone/>
            </a:pPr>
            <a:r>
              <a:rPr lang="pl-PL" sz="1800" dirty="0"/>
              <a:t>W najwcześniejszych stadiach awarii łożysk częstotliwości wahają się od około 20 kHz do 60 kHz — a </a:t>
            </a:r>
            <a:r>
              <a:rPr lang="pl-PL" sz="1800" dirty="0" smtClean="0"/>
              <a:t>niekiedy </a:t>
            </a:r>
            <a:r>
              <a:rPr lang="pl-PL" sz="1800" dirty="0"/>
              <a:t>nawet więcej</a:t>
            </a:r>
            <a:r>
              <a:rPr lang="pl-PL" sz="1800" dirty="0" smtClean="0"/>
              <a:t>.</a:t>
            </a:r>
          </a:p>
          <a:p>
            <a:pPr marL="0" indent="0" algn="just">
              <a:buNone/>
            </a:pPr>
            <a:r>
              <a:rPr lang="pl-PL" sz="1800" dirty="0"/>
              <a:t>Istnieje wiele urządzeń elektronicznych zaprojektowanych do wykrywania tych </a:t>
            </a:r>
            <a:r>
              <a:rPr lang="pl-PL" sz="1800" dirty="0" smtClean="0"/>
              <a:t>częstotliwości </a:t>
            </a:r>
            <a:r>
              <a:rPr lang="pl-PL" sz="1800" dirty="0"/>
              <a:t>ultradźwiękowych</a:t>
            </a:r>
            <a:r>
              <a:rPr lang="pl-PL" sz="1800" dirty="0" smtClean="0"/>
              <a:t>.</a:t>
            </a:r>
          </a:p>
          <a:p>
            <a:pPr marL="0" indent="0" algn="just">
              <a:buNone/>
            </a:pPr>
            <a:r>
              <a:rPr lang="pl-PL" sz="1800" dirty="0"/>
              <a:t>Na tym etapie „normalne” widmo drgań nie da ci żadnych informacji.</a:t>
            </a:r>
            <a:endParaRPr lang="pl-PL" sz="1800" dirty="0" smtClean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595" y="3006038"/>
            <a:ext cx="3523809" cy="1714286"/>
          </a:xfrm>
        </p:spPr>
      </p:pic>
    </p:spTree>
    <p:extLst>
      <p:ext uri="{BB962C8B-B14F-4D97-AF65-F5344CB8AC3E}">
        <p14:creationId xmlns:p14="http://schemas.microsoft.com/office/powerpoint/2010/main" val="909994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Dziewięć </a:t>
            </a:r>
            <a:r>
              <a:rPr lang="pl-PL" dirty="0"/>
              <a:t>etapów </a:t>
            </a:r>
            <a:r>
              <a:rPr lang="pl-PL" dirty="0" smtClean="0"/>
              <a:t>uszkodzenia ŁT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pPr marL="0" indent="0" algn="ctr">
              <a:buNone/>
            </a:pPr>
            <a:r>
              <a:rPr lang="pl-PL" sz="1800" dirty="0" smtClean="0">
                <a:solidFill>
                  <a:srgbClr val="00B0F0"/>
                </a:solidFill>
              </a:rPr>
              <a:t>Etap 2</a:t>
            </a:r>
          </a:p>
          <a:p>
            <a:pPr marL="0" indent="0" algn="just">
              <a:buNone/>
            </a:pPr>
            <a:r>
              <a:rPr lang="pl-PL" sz="1800" dirty="0"/>
              <a:t>Teraz defekty są na tyle duże, że łożysko „dzwoni” jak dzwon przy swojej częstotliwości rezonansowej (naturalnej). Częstotliwość ta działa również jako nośnik, modulując częstotliwość uszkodzeń łożyska — zbadamy to nieco później.</a:t>
            </a:r>
            <a:endParaRPr lang="pl-PL" sz="1800" dirty="0" smtClean="0"/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595" y="3006038"/>
            <a:ext cx="3523809" cy="1714286"/>
          </a:xfrm>
        </p:spPr>
      </p:pic>
    </p:spTree>
    <p:extLst>
      <p:ext uri="{BB962C8B-B14F-4D97-AF65-F5344CB8AC3E}">
        <p14:creationId xmlns:p14="http://schemas.microsoft.com/office/powerpoint/2010/main" val="1326313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Łożyska toczne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pPr marL="0" indent="0" algn="just">
              <a:buNone/>
            </a:pPr>
            <a:r>
              <a:rPr lang="pl-PL" sz="1800" dirty="0"/>
              <a:t>Podstawową częścią łożyska tocznego są z całą pewnością elementy toczne. To od ich kształtu, ilości i sposobu ułożenia w dużej mierze zależą właściwości całego łożyska. Najprostsze łożysko toczne składa się z elementów tocznych ułożonych w tzw. koszyku. W łożyskach takich bieżnie dla elementów tocznych stanowią odpowiednio dopasowane części urządzenia. Jednak większość łożysk tocznych zaopatrzonych jest dodatkowo w dwa pierścienie – wewnętrzny i zewnętrzny. Oba pierścienie stanowią jednocześnie bieżnie dla elementów tocznych, a równie często, na jednym z pierścieni, prowadzony jest koszyk z tymi właśnie elementami.</a:t>
            </a:r>
            <a:endParaRPr lang="pl-PL" sz="1800" dirty="0" smtClean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300" y="2139156"/>
            <a:ext cx="2438400" cy="344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4408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Dziewięć </a:t>
            </a:r>
            <a:r>
              <a:rPr lang="pl-PL" dirty="0"/>
              <a:t>etapów </a:t>
            </a:r>
            <a:r>
              <a:rPr lang="pl-PL" dirty="0" smtClean="0"/>
              <a:t>uszkodzenia ŁT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pPr marL="0" indent="0" algn="ctr">
              <a:buNone/>
            </a:pPr>
            <a:r>
              <a:rPr lang="pl-PL" sz="1800" dirty="0" smtClean="0">
                <a:solidFill>
                  <a:srgbClr val="00B0F0"/>
                </a:solidFill>
              </a:rPr>
              <a:t>Etap 3</a:t>
            </a:r>
          </a:p>
          <a:p>
            <a:pPr marL="0" indent="0" algn="just">
              <a:buNone/>
            </a:pPr>
            <a:r>
              <a:rPr lang="pl-PL" sz="1800" dirty="0"/>
              <a:t>Teraz zaczną pojawiać się częstotliwości defektów łożyska. Na początku zobaczymy tylko same częstotliwości. Użyjmy dla naszego przykładu błędu na bieżni </a:t>
            </a:r>
            <a:r>
              <a:rPr lang="pl-PL" sz="1800" dirty="0" smtClean="0"/>
              <a:t>wewnętrznej.</a:t>
            </a:r>
          </a:p>
          <a:p>
            <a:pPr marL="0" indent="0" algn="just">
              <a:buNone/>
            </a:pPr>
            <a:r>
              <a:rPr lang="pl-PL" sz="1800" dirty="0" smtClean="0"/>
              <a:t>W </a:t>
            </a:r>
            <a:r>
              <a:rPr lang="pl-PL" sz="1800" dirty="0"/>
              <a:t>miarę pogarszania się zużycia łożyska, poziom wartości szczytowej przy częstotliwości </a:t>
            </a:r>
            <a:r>
              <a:rPr lang="pl-PL" sz="1800" dirty="0" smtClean="0"/>
              <a:t>uszkodzenia </a:t>
            </a:r>
            <a:r>
              <a:rPr lang="pl-PL" sz="1800" dirty="0"/>
              <a:t>(w tym przykładzie BPI) wzrośnie. Chociaż istnieje wiele trybów awaryjnych do rozważenia, w wielu przypadkach </a:t>
            </a:r>
            <a:r>
              <a:rPr lang="pl-PL" sz="1800" dirty="0" smtClean="0"/>
              <a:t>poziom amplitudy </a:t>
            </a:r>
            <a:r>
              <a:rPr lang="pl-PL" sz="1800" dirty="0"/>
              <a:t>będzie wzrastał liniowo w czasie. </a:t>
            </a:r>
            <a:endParaRPr lang="pl-PL" sz="1800" dirty="0" smtClean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595" y="3006038"/>
            <a:ext cx="3523809" cy="1714286"/>
          </a:xfrm>
        </p:spPr>
      </p:pic>
    </p:spTree>
    <p:extLst>
      <p:ext uri="{BB962C8B-B14F-4D97-AF65-F5344CB8AC3E}">
        <p14:creationId xmlns:p14="http://schemas.microsoft.com/office/powerpoint/2010/main" val="2084512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Dziewięć </a:t>
            </a:r>
            <a:r>
              <a:rPr lang="pl-PL" dirty="0"/>
              <a:t>etapów </a:t>
            </a:r>
            <a:r>
              <a:rPr lang="pl-PL" dirty="0" smtClean="0"/>
              <a:t>uszkodzenia ŁT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pPr marL="0" indent="0" algn="ctr">
              <a:buNone/>
            </a:pPr>
            <a:r>
              <a:rPr lang="pl-PL" sz="1800" dirty="0" smtClean="0">
                <a:solidFill>
                  <a:srgbClr val="00B0F0"/>
                </a:solidFill>
              </a:rPr>
              <a:t>Etap 3</a:t>
            </a:r>
          </a:p>
          <a:p>
            <a:pPr marL="0" indent="0" algn="just">
              <a:buNone/>
            </a:pPr>
            <a:r>
              <a:rPr lang="pl-PL" sz="1800" dirty="0" smtClean="0"/>
              <a:t>Należy </a:t>
            </a:r>
            <a:r>
              <a:rPr lang="pl-PL" sz="1800" dirty="0"/>
              <a:t>jednak powiedzieć, że awaria łożyska nie zawsze będzie przebiegać według klasycznego wzorca. Oznaki zużycia mogą </a:t>
            </a:r>
            <a:r>
              <a:rPr lang="pl-PL" sz="1800" dirty="0" smtClean="0"/>
              <a:t>„pojawiać </a:t>
            </a:r>
            <a:r>
              <a:rPr lang="pl-PL" sz="1800" dirty="0"/>
              <a:t>się i </a:t>
            </a:r>
            <a:r>
              <a:rPr lang="pl-PL" sz="1800" dirty="0" smtClean="0"/>
              <a:t>znikać” </a:t>
            </a:r>
            <a:r>
              <a:rPr lang="pl-PL" sz="1800" dirty="0"/>
              <a:t>— w jednej chwili okaże się, że istnieje problem, a </a:t>
            </a:r>
            <a:r>
              <a:rPr lang="pl-PL" sz="1800" dirty="0" smtClean="0"/>
              <a:t>następny test </a:t>
            </a:r>
            <a:r>
              <a:rPr lang="pl-PL" sz="1800" dirty="0"/>
              <a:t>może niczego nie wykazać. Należy o tym pamiętać podczas monitorowania maszyn z łożyskami tocznymi.</a:t>
            </a:r>
            <a:endParaRPr lang="pl-PL" sz="1800" dirty="0" smtClean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595" y="3006038"/>
            <a:ext cx="3523809" cy="1714286"/>
          </a:xfrm>
        </p:spPr>
      </p:pic>
    </p:spTree>
    <p:extLst>
      <p:ext uri="{BB962C8B-B14F-4D97-AF65-F5344CB8AC3E}">
        <p14:creationId xmlns:p14="http://schemas.microsoft.com/office/powerpoint/2010/main" val="2741952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Dziewięć </a:t>
            </a:r>
            <a:r>
              <a:rPr lang="pl-PL" dirty="0"/>
              <a:t>etapów </a:t>
            </a:r>
            <a:r>
              <a:rPr lang="pl-PL" dirty="0" smtClean="0"/>
              <a:t>uszkodzenia ŁT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pPr marL="0" indent="0" algn="ctr">
              <a:buNone/>
            </a:pPr>
            <a:r>
              <a:rPr lang="pl-PL" sz="1800" dirty="0" smtClean="0">
                <a:solidFill>
                  <a:srgbClr val="00B0F0"/>
                </a:solidFill>
              </a:rPr>
              <a:t>Etap 4</a:t>
            </a:r>
          </a:p>
          <a:p>
            <a:pPr marL="0" indent="0" algn="just">
              <a:buNone/>
            </a:pPr>
            <a:r>
              <a:rPr lang="pl-PL" sz="1800" dirty="0"/>
              <a:t>W miarę </a:t>
            </a:r>
            <a:r>
              <a:rPr lang="pl-PL" sz="1800" dirty="0" smtClean="0"/>
              <a:t>rozwoju uszkodzenia, </a:t>
            </a:r>
            <a:r>
              <a:rPr lang="pl-PL" sz="1800" dirty="0"/>
              <a:t>częstotliwości </a:t>
            </a:r>
            <a:r>
              <a:rPr lang="pl-PL" sz="1800" dirty="0" smtClean="0"/>
              <a:t>uszkodzenia wytworzą </a:t>
            </a:r>
            <a:r>
              <a:rPr lang="pl-PL" sz="1800" dirty="0"/>
              <a:t>harmoniczne</a:t>
            </a:r>
            <a:r>
              <a:rPr lang="pl-PL" sz="1800" dirty="0" smtClean="0"/>
              <a:t>.</a:t>
            </a:r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595" y="3006038"/>
            <a:ext cx="3523809" cy="1714286"/>
          </a:xfrm>
        </p:spPr>
      </p:pic>
    </p:spTree>
    <p:extLst>
      <p:ext uri="{BB962C8B-B14F-4D97-AF65-F5344CB8AC3E}">
        <p14:creationId xmlns:p14="http://schemas.microsoft.com/office/powerpoint/2010/main" val="3130283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Dziewięć </a:t>
            </a:r>
            <a:r>
              <a:rPr lang="pl-PL" dirty="0"/>
              <a:t>etapów </a:t>
            </a:r>
            <a:r>
              <a:rPr lang="pl-PL" dirty="0" smtClean="0"/>
              <a:t>uszkodzenia ŁT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pPr marL="0" indent="0" algn="ctr">
              <a:buNone/>
            </a:pPr>
            <a:r>
              <a:rPr lang="pl-PL" sz="1800" dirty="0" smtClean="0">
                <a:solidFill>
                  <a:srgbClr val="00B0F0"/>
                </a:solidFill>
              </a:rPr>
              <a:t>Etap 4</a:t>
            </a:r>
          </a:p>
          <a:p>
            <a:pPr marL="0" indent="0" algn="just">
              <a:buNone/>
            </a:pPr>
            <a:r>
              <a:rPr lang="pl-PL" sz="1800" dirty="0" smtClean="0"/>
              <a:t>Są </a:t>
            </a:r>
            <a:r>
              <a:rPr lang="pl-PL" sz="1800" dirty="0"/>
              <a:t>chwile, kiedy harmoniczne </a:t>
            </a:r>
            <a:r>
              <a:rPr lang="pl-PL" sz="1800" dirty="0" smtClean="0"/>
              <a:t>pojawią </a:t>
            </a:r>
            <a:r>
              <a:rPr lang="pl-PL" sz="1800" dirty="0"/>
              <a:t>się, zanim będzie można zobaczyć </a:t>
            </a:r>
            <a:r>
              <a:rPr lang="pl-PL" sz="1800" dirty="0" smtClean="0"/>
              <a:t>częstotliwość podstawową</a:t>
            </a:r>
            <a:r>
              <a:rPr lang="pl-PL" sz="1800" dirty="0"/>
              <a:t>. Tak więc, </a:t>
            </a:r>
            <a:r>
              <a:rPr lang="pl-PL" sz="1800" dirty="0" smtClean="0"/>
              <a:t>zawsze </a:t>
            </a:r>
            <a:r>
              <a:rPr lang="pl-PL" sz="1800" dirty="0"/>
              <a:t>szukaj wszelkich </a:t>
            </a:r>
            <a:r>
              <a:rPr lang="pl-PL" sz="1800" dirty="0" smtClean="0"/>
              <a:t>niesynchronicznych </a:t>
            </a:r>
            <a:r>
              <a:rPr lang="pl-PL" sz="1800" dirty="0"/>
              <a:t>szczytów i </a:t>
            </a:r>
            <a:r>
              <a:rPr lang="pl-PL" sz="1800" dirty="0" smtClean="0"/>
              <a:t>sprawdź, </a:t>
            </a:r>
            <a:r>
              <a:rPr lang="pl-PL" sz="1800" dirty="0"/>
              <a:t>czy są jakieś harmoniczne</a:t>
            </a:r>
            <a:r>
              <a:rPr lang="pl-PL" sz="1800" dirty="0" smtClean="0"/>
              <a:t>.</a:t>
            </a:r>
          </a:p>
        </p:txBody>
      </p:sp>
      <p:pic>
        <p:nvPicPr>
          <p:cNvPr id="7" name="Symbol zastępczy zawartości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403" y="3234477"/>
            <a:ext cx="3612193" cy="1257409"/>
          </a:xfrm>
        </p:spPr>
      </p:pic>
    </p:spTree>
    <p:extLst>
      <p:ext uri="{BB962C8B-B14F-4D97-AF65-F5344CB8AC3E}">
        <p14:creationId xmlns:p14="http://schemas.microsoft.com/office/powerpoint/2010/main" val="248421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Dziewięć </a:t>
            </a:r>
            <a:r>
              <a:rPr lang="pl-PL" dirty="0"/>
              <a:t>etapów </a:t>
            </a:r>
            <a:r>
              <a:rPr lang="pl-PL" dirty="0" smtClean="0"/>
              <a:t>uszkodzenia ŁT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pPr marL="0" indent="0" algn="ctr">
              <a:buNone/>
            </a:pPr>
            <a:r>
              <a:rPr lang="pl-PL" sz="1800" dirty="0" smtClean="0">
                <a:solidFill>
                  <a:srgbClr val="00B0F0"/>
                </a:solidFill>
              </a:rPr>
              <a:t>Etap 4</a:t>
            </a:r>
          </a:p>
          <a:p>
            <a:pPr marL="0" indent="0" algn="just">
              <a:buNone/>
            </a:pPr>
            <a:r>
              <a:rPr lang="pl-PL" sz="1800" dirty="0" smtClean="0"/>
              <a:t>Amplituda </a:t>
            </a:r>
            <a:r>
              <a:rPr lang="pl-PL" sz="1800" dirty="0"/>
              <a:t>częstotliwości </a:t>
            </a:r>
            <a:r>
              <a:rPr lang="pl-PL" sz="1800" dirty="0" smtClean="0"/>
              <a:t>uszkodzeń</a:t>
            </a:r>
            <a:br>
              <a:rPr lang="pl-PL" sz="1800" dirty="0" smtClean="0"/>
            </a:br>
            <a:r>
              <a:rPr lang="pl-PL" sz="1800" dirty="0" smtClean="0"/>
              <a:t>i </a:t>
            </a:r>
            <a:r>
              <a:rPr lang="pl-PL" sz="1800" dirty="0"/>
              <a:t>harmonicznych rozpocznie się na niskim poziomie. Jeśli przeglądasz swoje dane tylko w liniowej skali wykresu, możesz łatwo przeoczyć te </a:t>
            </a:r>
            <a:r>
              <a:rPr lang="pl-PL" sz="1800" dirty="0" smtClean="0"/>
              <a:t>oznaki.</a:t>
            </a:r>
          </a:p>
          <a:p>
            <a:pPr marL="0" indent="0" algn="just">
              <a:buNone/>
            </a:pPr>
            <a:r>
              <a:rPr lang="pl-PL" sz="1800" dirty="0"/>
              <a:t>Niektórzy twierdzą, że „jeśli nie widać tego na wykresie liniowym, nie jest to </a:t>
            </a:r>
            <a:r>
              <a:rPr lang="pl-PL" sz="1800" dirty="0" smtClean="0"/>
              <a:t>powód do zmartwień”. Można jednak </a:t>
            </a:r>
            <a:r>
              <a:rPr lang="pl-PL" sz="1800" dirty="0"/>
              <a:t>zasugerować, że jeśli chcesz móc planować z wyprzedzeniem i otrzymywać wczesne ostrzeżenia o zbliżających się awariach łożysk, musisz użyć prostych narzędzi, takich jak skala logarytmiczna, aby zobaczyć wszystko, co mówi ci maszyna.</a:t>
            </a:r>
            <a:endParaRPr lang="pl-PL" sz="1800" dirty="0" smtClean="0"/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145" y="2948702"/>
            <a:ext cx="3802710" cy="1828958"/>
          </a:xfrm>
        </p:spPr>
      </p:pic>
    </p:spTree>
    <p:extLst>
      <p:ext uri="{BB962C8B-B14F-4D97-AF65-F5344CB8AC3E}">
        <p14:creationId xmlns:p14="http://schemas.microsoft.com/office/powerpoint/2010/main" val="3036575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Dziewięć </a:t>
            </a:r>
            <a:r>
              <a:rPr lang="pl-PL" dirty="0"/>
              <a:t>etapów </a:t>
            </a:r>
            <a:r>
              <a:rPr lang="pl-PL" dirty="0" smtClean="0"/>
              <a:t>uszkodzenia ŁT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pPr marL="0" indent="0" algn="ctr">
              <a:buNone/>
            </a:pPr>
            <a:r>
              <a:rPr lang="pl-PL" sz="1800" dirty="0" smtClean="0">
                <a:solidFill>
                  <a:srgbClr val="00B0F0"/>
                </a:solidFill>
              </a:rPr>
              <a:t>Etap 4</a:t>
            </a:r>
          </a:p>
          <a:p>
            <a:pPr marL="0" indent="0" algn="just">
              <a:buNone/>
            </a:pPr>
            <a:r>
              <a:rPr lang="pl-PL" sz="1800" dirty="0"/>
              <a:t>W tym przykładzie nie widzimy niczego na wykresie liniowym, jednak wykres logarytmiczny pokazuje pik przy 3,18X.</a:t>
            </a:r>
            <a:endParaRPr lang="pl-PL" sz="1800" dirty="0" smtClean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076" y="2723893"/>
            <a:ext cx="4000847" cy="2278577"/>
          </a:xfrm>
        </p:spPr>
      </p:pic>
    </p:spTree>
    <p:extLst>
      <p:ext uri="{BB962C8B-B14F-4D97-AF65-F5344CB8AC3E}">
        <p14:creationId xmlns:p14="http://schemas.microsoft.com/office/powerpoint/2010/main" val="1041535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Dziewięć </a:t>
            </a:r>
            <a:r>
              <a:rPr lang="pl-PL" dirty="0"/>
              <a:t>etapów </a:t>
            </a:r>
            <a:r>
              <a:rPr lang="pl-PL" dirty="0" smtClean="0"/>
              <a:t>uszkodzenia ŁT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pPr marL="0" indent="0" algn="ctr">
              <a:buNone/>
            </a:pPr>
            <a:r>
              <a:rPr lang="pl-PL" sz="1800" dirty="0" smtClean="0">
                <a:solidFill>
                  <a:srgbClr val="00B0F0"/>
                </a:solidFill>
              </a:rPr>
              <a:t>Etap 4</a:t>
            </a:r>
          </a:p>
          <a:p>
            <a:pPr marL="0" indent="0" algn="just">
              <a:buNone/>
            </a:pPr>
            <a:r>
              <a:rPr lang="pl-PL" sz="1800" dirty="0"/>
              <a:t>Oto kolejny przykład, w którym niesynchroniczny szczyt z harmonicznymi jest ledwo widoczny na wykresie liniowym</a:t>
            </a:r>
            <a:r>
              <a:rPr lang="pl-PL" sz="1800" dirty="0" smtClean="0"/>
              <a:t>.</a:t>
            </a:r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6661" y="2872495"/>
            <a:ext cx="3421677" cy="1981372"/>
          </a:xfrm>
        </p:spPr>
      </p:pic>
    </p:spTree>
    <p:extLst>
      <p:ext uri="{BB962C8B-B14F-4D97-AF65-F5344CB8AC3E}">
        <p14:creationId xmlns:p14="http://schemas.microsoft.com/office/powerpoint/2010/main" val="1894258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Dziewięć </a:t>
            </a:r>
            <a:r>
              <a:rPr lang="pl-PL" dirty="0"/>
              <a:t>etapów </a:t>
            </a:r>
            <a:r>
              <a:rPr lang="pl-PL" dirty="0" smtClean="0"/>
              <a:t>uszkodzenia ŁT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pPr marL="0" indent="0" algn="ctr">
              <a:buNone/>
            </a:pPr>
            <a:r>
              <a:rPr lang="pl-PL" sz="1800" dirty="0" smtClean="0">
                <a:solidFill>
                  <a:srgbClr val="00B0F0"/>
                </a:solidFill>
              </a:rPr>
              <a:t>Etap 4</a:t>
            </a:r>
          </a:p>
          <a:p>
            <a:pPr marL="0" indent="0" algn="just">
              <a:buNone/>
            </a:pPr>
            <a:r>
              <a:rPr lang="pl-PL" sz="1800" dirty="0"/>
              <a:t>Na tym etapie bardzo ważna jest również analiza przebiegu czasowego. Jeśli spodziewasz się zobaczyć coś w widmie, </a:t>
            </a: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 smtClean="0"/>
              <a:t>z </a:t>
            </a:r>
            <a:r>
              <a:rPr lang="pl-PL" sz="1800" dirty="0"/>
              <a:t>pewnością zobaczysz to w przebiegu </a:t>
            </a:r>
            <a:r>
              <a:rPr lang="pl-PL" sz="1800" dirty="0" smtClean="0"/>
              <a:t>czasowym. </a:t>
            </a:r>
            <a:r>
              <a:rPr lang="pl-PL" sz="1800" dirty="0"/>
              <a:t>Te uderzenia będą pojawiać się jako impulsy w </a:t>
            </a:r>
            <a:r>
              <a:rPr lang="pl-PL" sz="1800" dirty="0" smtClean="0"/>
              <a:t>przebiegu drgań.</a:t>
            </a:r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3783" y="3219235"/>
            <a:ext cx="3627434" cy="1287892"/>
          </a:xfrm>
        </p:spPr>
      </p:pic>
    </p:spTree>
    <p:extLst>
      <p:ext uri="{BB962C8B-B14F-4D97-AF65-F5344CB8AC3E}">
        <p14:creationId xmlns:p14="http://schemas.microsoft.com/office/powerpoint/2010/main" val="853371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Dziewięć </a:t>
            </a:r>
            <a:r>
              <a:rPr lang="pl-PL" dirty="0"/>
              <a:t>etapów </a:t>
            </a:r>
            <a:r>
              <a:rPr lang="pl-PL" dirty="0" smtClean="0"/>
              <a:t>uszkodzenia ŁT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pPr marL="0" indent="0" algn="ctr">
              <a:buNone/>
            </a:pPr>
            <a:r>
              <a:rPr lang="pl-PL" sz="1800" dirty="0" smtClean="0">
                <a:solidFill>
                  <a:srgbClr val="00B0F0"/>
                </a:solidFill>
              </a:rPr>
              <a:t>Etap 4</a:t>
            </a:r>
          </a:p>
          <a:p>
            <a:pPr marL="0" indent="0" algn="just">
              <a:buNone/>
            </a:pPr>
            <a:r>
              <a:rPr lang="pl-PL" sz="1800" dirty="0"/>
              <a:t>W tym przykładzie widać wysokie częstotliwości, ale wciąż niską amplitudę, piki nałożone na przebieg</a:t>
            </a:r>
            <a:r>
              <a:rPr lang="pl-PL" sz="1800" dirty="0" smtClean="0"/>
              <a:t>.</a:t>
            </a:r>
          </a:p>
          <a:p>
            <a:pPr marL="0" indent="0" algn="just">
              <a:buNone/>
            </a:pPr>
            <a:endParaRPr lang="pl-PL" sz="1800" dirty="0" smtClean="0"/>
          </a:p>
          <a:p>
            <a:pPr marL="0" indent="0" algn="just">
              <a:buNone/>
            </a:pPr>
            <a:endParaRPr lang="pl-PL" sz="1800" dirty="0"/>
          </a:p>
          <a:p>
            <a:pPr marL="0" indent="0" algn="just">
              <a:buNone/>
            </a:pPr>
            <a:r>
              <a:rPr lang="pl-PL" sz="1800" dirty="0" smtClean="0"/>
              <a:t>Trzeba podkreślić, </a:t>
            </a:r>
            <a:r>
              <a:rPr lang="pl-PL" sz="1800" dirty="0"/>
              <a:t>że jeśli chcesz jak najwcześniej ostrzegać o usterce łożyska, powinieneś </a:t>
            </a:r>
            <a:r>
              <a:rPr lang="pl-PL" sz="1800" dirty="0" smtClean="0"/>
              <a:t>rejestrować </a:t>
            </a:r>
            <a:r>
              <a:rPr lang="pl-PL" sz="1800" dirty="0"/>
              <a:t>przebieg </a:t>
            </a:r>
            <a:r>
              <a:rPr lang="pl-PL" sz="1800" dirty="0" smtClean="0"/>
              <a:t>czasowy </a:t>
            </a:r>
            <a:r>
              <a:rPr lang="pl-PL" sz="1800" dirty="0"/>
              <a:t>o wyższej częstotliwości w jednostkach przyspieszenia (za pomocą akcelerometru) — tj. nie całkować. Przyspieszenie uwydatnia zawartość wysokich częstotliwości, co jest </a:t>
            </a:r>
            <a:r>
              <a:rPr lang="pl-PL" sz="1800" dirty="0" smtClean="0"/>
              <a:t>najlepsze </a:t>
            </a:r>
            <a:r>
              <a:rPr lang="pl-PL" sz="1800" dirty="0"/>
              <a:t>dla </a:t>
            </a:r>
            <a:r>
              <a:rPr lang="pl-PL" sz="1800" dirty="0" smtClean="0"/>
              <a:t>omawianych zastosowań.</a:t>
            </a:r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3317" y="1988840"/>
            <a:ext cx="3528366" cy="891617"/>
          </a:xfr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3317" y="4005064"/>
            <a:ext cx="3817951" cy="1478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544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Dziewięć </a:t>
            </a:r>
            <a:r>
              <a:rPr lang="pl-PL" dirty="0"/>
              <a:t>etapów </a:t>
            </a:r>
            <a:r>
              <a:rPr lang="pl-PL" dirty="0" smtClean="0"/>
              <a:t>uszkodzenia ŁT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pPr marL="0" indent="0" algn="ctr">
              <a:buNone/>
            </a:pPr>
            <a:r>
              <a:rPr lang="pl-PL" sz="1800" dirty="0" smtClean="0">
                <a:solidFill>
                  <a:srgbClr val="00B0F0"/>
                </a:solidFill>
              </a:rPr>
              <a:t>Etap 5</a:t>
            </a:r>
          </a:p>
          <a:p>
            <a:pPr marL="0" indent="0" algn="just">
              <a:buNone/>
            </a:pPr>
            <a:r>
              <a:rPr lang="pl-PL" sz="1800" dirty="0"/>
              <a:t>W miarę nasilania się usterki </a:t>
            </a: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 smtClean="0"/>
              <a:t>i </a:t>
            </a:r>
            <a:r>
              <a:rPr lang="pl-PL" sz="1800" dirty="0"/>
              <a:t>pogarszania się uszkodzenia łożyska, poziom drgań </a:t>
            </a:r>
            <a:r>
              <a:rPr lang="pl-PL" sz="1800" dirty="0" smtClean="0"/>
              <a:t>będzie wzrastał </a:t>
            </a:r>
            <a:r>
              <a:rPr lang="pl-PL" sz="1800" dirty="0"/>
              <a:t>i pojawi się więcej harmonicznych. W tym czasie pojawią się wstęgi boczne, w zależności od charakteru usterki</a:t>
            </a:r>
            <a:r>
              <a:rPr lang="pl-PL" sz="1800" dirty="0" smtClean="0"/>
              <a:t>.</a:t>
            </a:r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473" y="3101115"/>
            <a:ext cx="3856054" cy="1524132"/>
          </a:xfrm>
        </p:spPr>
      </p:pic>
    </p:spTree>
    <p:extLst>
      <p:ext uri="{BB962C8B-B14F-4D97-AF65-F5344CB8AC3E}">
        <p14:creationId xmlns:p14="http://schemas.microsoft.com/office/powerpoint/2010/main" val="3548440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Łożyska toczne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pPr marL="0" indent="0" algn="just">
              <a:buNone/>
            </a:pPr>
            <a:r>
              <a:rPr lang="pl-PL" sz="1800" dirty="0"/>
              <a:t>Spotkać też można łożyska z jednym </a:t>
            </a:r>
            <a:r>
              <a:rPr lang="pl-PL" sz="1800" dirty="0" smtClean="0"/>
              <a:t>pierścieniem. W </a:t>
            </a:r>
            <a:r>
              <a:rPr lang="pl-PL" sz="1800" dirty="0"/>
              <a:t>tym przypadku jedną z bieżni stanowi odpowiednio dopasowany element urządzenia. Oczywiście łożyska mogą składać się z większej liczby elementów np. kulkowe wzdłużne </a:t>
            </a:r>
            <a:r>
              <a:rPr lang="pl-PL" sz="1800" dirty="0" smtClean="0"/>
              <a:t>dwukierunkowe.</a:t>
            </a:r>
            <a:endParaRPr lang="pl-PL" sz="1800" dirty="0"/>
          </a:p>
        </p:txBody>
      </p:sp>
      <p:graphicFrame>
        <p:nvGraphicFramePr>
          <p:cNvPr id="4" name="Obiek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12473025"/>
              </p:ext>
            </p:extLst>
          </p:nvPr>
        </p:nvGraphicFramePr>
        <p:xfrm>
          <a:off x="5181774" y="2382395"/>
          <a:ext cx="2971451" cy="29615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0" name="Obraz - mapa bitowa" r:id="rId3" imgW="4297680" imgH="4282560" progId="Paint.Picture">
                  <p:embed/>
                </p:oleObj>
              </mc:Choice>
              <mc:Fallback>
                <p:oleObj name="Obraz - mapa bitowa" r:id="rId3" imgW="4297680" imgH="428256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181774" y="2382395"/>
                        <a:ext cx="2971451" cy="296157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23173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Dziewięć </a:t>
            </a:r>
            <a:r>
              <a:rPr lang="pl-PL" dirty="0"/>
              <a:t>etapów </a:t>
            </a:r>
            <a:r>
              <a:rPr lang="pl-PL" dirty="0" smtClean="0"/>
              <a:t>uszkodzenia ŁT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pPr marL="0" indent="0" algn="ctr">
              <a:buNone/>
            </a:pPr>
            <a:r>
              <a:rPr lang="pl-PL" sz="1800" dirty="0" smtClean="0">
                <a:solidFill>
                  <a:srgbClr val="00B0F0"/>
                </a:solidFill>
              </a:rPr>
              <a:t>Etap 5</a:t>
            </a:r>
          </a:p>
          <a:p>
            <a:pPr marL="0" indent="0" algn="just">
              <a:buNone/>
            </a:pPr>
            <a:r>
              <a:rPr lang="pl-PL" sz="1800" dirty="0"/>
              <a:t>W miarę nasilania się usterki </a:t>
            </a: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 smtClean="0"/>
              <a:t>i </a:t>
            </a:r>
            <a:r>
              <a:rPr lang="pl-PL" sz="1800" dirty="0"/>
              <a:t>pogarszania się uszkodzenia łożyska, poziom drgań </a:t>
            </a:r>
            <a:r>
              <a:rPr lang="pl-PL" sz="1800" dirty="0" smtClean="0"/>
              <a:t>będzie wzrastał </a:t>
            </a:r>
            <a:r>
              <a:rPr lang="pl-PL" sz="1800" dirty="0"/>
              <a:t>i pojawi się więcej harmonicznych. W tym czasie pojawią się wstęgi boczne, w zależności od charakteru usterki</a:t>
            </a:r>
            <a:r>
              <a:rPr lang="pl-PL" sz="1800" dirty="0" smtClean="0"/>
              <a:t>.</a:t>
            </a:r>
          </a:p>
          <a:p>
            <a:pPr marL="0" indent="0" algn="just">
              <a:buNone/>
            </a:pPr>
            <a:r>
              <a:rPr lang="pl-PL" sz="1800" dirty="0"/>
              <a:t>Jeśli pamiętasz, modulacja występuje, gdy amplituda jednej częstotliwości (częstotliwość uszkodzenia łożyska) zmienia się okresowo. Istnieją dwie sytuacje, w których ta modulacja może wystąpić (w maszynie zorientowanej poziomo).</a:t>
            </a:r>
            <a:endParaRPr lang="pl-PL" sz="1800" dirty="0" smtClean="0"/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473" y="3101115"/>
            <a:ext cx="3856054" cy="1524132"/>
          </a:xfrm>
        </p:spPr>
      </p:pic>
    </p:spTree>
    <p:extLst>
      <p:ext uri="{BB962C8B-B14F-4D97-AF65-F5344CB8AC3E}">
        <p14:creationId xmlns:p14="http://schemas.microsoft.com/office/powerpoint/2010/main" val="142916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Dziewięć </a:t>
            </a:r>
            <a:r>
              <a:rPr lang="pl-PL" dirty="0"/>
              <a:t>etapów </a:t>
            </a:r>
            <a:r>
              <a:rPr lang="pl-PL" dirty="0" smtClean="0"/>
              <a:t>uszkodzenia ŁT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pPr marL="0" indent="0" algn="ctr">
              <a:buNone/>
            </a:pPr>
            <a:r>
              <a:rPr lang="pl-PL" sz="1800" dirty="0" smtClean="0">
                <a:solidFill>
                  <a:srgbClr val="00B0F0"/>
                </a:solidFill>
              </a:rPr>
              <a:t>Etap 5</a:t>
            </a:r>
          </a:p>
          <a:p>
            <a:pPr marL="0" indent="0" algn="just">
              <a:buNone/>
            </a:pPr>
            <a:r>
              <a:rPr lang="pl-PL" sz="1800" dirty="0"/>
              <a:t>W pierwszym przypadku, jeśli bieżnia wewnętrzna łożyska jest uszkodzona, uderzenia będą bardziej gwałtowne, a tym samym wygenerują wyższe amplitudy, gdy bieżnia wewnętrzna znajdzie się w strefie obciążenia łożyska. Gdy usterka na bieżni wewnętrznej wyjdzie ze strefy obciążenia, amplituda zmniejszy się i osiągnie minimum, gdy znajduje się na górze łożyska.</a:t>
            </a:r>
            <a:endParaRPr lang="pl-PL" sz="1800" dirty="0" smtClean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1556" y="3116357"/>
            <a:ext cx="2171888" cy="1493649"/>
          </a:xfrm>
        </p:spPr>
      </p:pic>
    </p:spTree>
    <p:extLst>
      <p:ext uri="{BB962C8B-B14F-4D97-AF65-F5344CB8AC3E}">
        <p14:creationId xmlns:p14="http://schemas.microsoft.com/office/powerpoint/2010/main" val="4068012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Dziewięć </a:t>
            </a:r>
            <a:r>
              <a:rPr lang="pl-PL" dirty="0"/>
              <a:t>etapów </a:t>
            </a:r>
            <a:r>
              <a:rPr lang="pl-PL" dirty="0" smtClean="0"/>
              <a:t>uszkodzenia ŁT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pPr marL="0" indent="0" algn="ctr">
              <a:buNone/>
            </a:pPr>
            <a:r>
              <a:rPr lang="pl-PL" sz="1800" dirty="0" smtClean="0">
                <a:solidFill>
                  <a:srgbClr val="00B0F0"/>
                </a:solidFill>
              </a:rPr>
              <a:t>Etap 5</a:t>
            </a:r>
          </a:p>
          <a:p>
            <a:pPr marL="0" indent="0" algn="just">
              <a:buNone/>
            </a:pPr>
            <a:r>
              <a:rPr lang="pl-PL" sz="1800" dirty="0"/>
              <a:t>Tak więc w tym przypadku częstotliwość defektów bieżni wewnętrznej jest modulowana przez prędkość </a:t>
            </a:r>
            <a:r>
              <a:rPr lang="pl-PL" sz="1800" dirty="0" smtClean="0"/>
              <a:t>ruchu (częstotliwość obrotów </a:t>
            </a:r>
            <a:r>
              <a:rPr lang="pl-PL" sz="1800" dirty="0"/>
              <a:t>bieżni wewnętrznej), więc oczekujemy wstęg bocznych </a:t>
            </a:r>
            <a:r>
              <a:rPr lang="pl-PL" sz="1800" dirty="0" smtClean="0"/>
              <a:t>oddalonych od BPI o 1X, 2X, itd. </a:t>
            </a:r>
            <a:r>
              <a:rPr lang="pl-PL" sz="1800" dirty="0"/>
              <a:t>Później pokażemy przykład tego stanu — jest dość powszechny.</a:t>
            </a:r>
            <a:endParaRPr lang="pl-PL" sz="1800" dirty="0" smtClean="0"/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595" y="3006038"/>
            <a:ext cx="3523809" cy="1714286"/>
          </a:xfrm>
        </p:spPr>
      </p:pic>
    </p:spTree>
    <p:extLst>
      <p:ext uri="{BB962C8B-B14F-4D97-AF65-F5344CB8AC3E}">
        <p14:creationId xmlns:p14="http://schemas.microsoft.com/office/powerpoint/2010/main" val="1626583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Dziewięć </a:t>
            </a:r>
            <a:r>
              <a:rPr lang="pl-PL" dirty="0"/>
              <a:t>etapów </a:t>
            </a:r>
            <a:r>
              <a:rPr lang="pl-PL" dirty="0" smtClean="0"/>
              <a:t>uszkodzenia ŁT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pPr marL="0" indent="0" algn="ctr">
              <a:buNone/>
            </a:pPr>
            <a:r>
              <a:rPr lang="pl-PL" sz="1800" dirty="0" smtClean="0">
                <a:solidFill>
                  <a:srgbClr val="00B0F0"/>
                </a:solidFill>
              </a:rPr>
              <a:t>Etap 5</a:t>
            </a:r>
          </a:p>
          <a:p>
            <a:pPr marL="0" indent="0" algn="just">
              <a:buNone/>
            </a:pPr>
            <a:r>
              <a:rPr lang="pl-PL" sz="1800" dirty="0"/>
              <a:t>Jeśli </a:t>
            </a:r>
            <a:r>
              <a:rPr lang="pl-PL" sz="1800" dirty="0" smtClean="0"/>
              <a:t>kulka </a:t>
            </a:r>
            <a:r>
              <a:rPr lang="pl-PL" sz="1800" dirty="0"/>
              <a:t>ma usterkę, ponownie dostaniemy modulację z podobnych powodów. Gdy </a:t>
            </a:r>
            <a:r>
              <a:rPr lang="pl-PL" sz="1800" dirty="0" smtClean="0"/>
              <a:t>kulka </a:t>
            </a:r>
            <a:r>
              <a:rPr lang="pl-PL" sz="1800" dirty="0"/>
              <a:t>znajduje się w strefie obciążenia, uderzenie będzie silniejsze niż wtedy, gdy znajduje się poza strefą obciążenia. Im bliżej kuli znajduje się strefa obciążenia, tym wyższa amplituda drgań</a:t>
            </a:r>
            <a:r>
              <a:rPr lang="pl-PL" sz="1800" dirty="0" smtClean="0"/>
              <a:t>.</a:t>
            </a:r>
          </a:p>
          <a:p>
            <a:pPr marL="0" indent="0" algn="just">
              <a:buNone/>
            </a:pPr>
            <a:r>
              <a:rPr lang="pl-PL" sz="1800" dirty="0"/>
              <a:t>Ale jak szybko </a:t>
            </a:r>
            <a:r>
              <a:rPr lang="pl-PL" sz="1800" dirty="0" smtClean="0"/>
              <a:t>kulka </a:t>
            </a:r>
            <a:r>
              <a:rPr lang="pl-PL" sz="1800" dirty="0"/>
              <a:t>wchodzi i wychodzi ze strefy obciążenia? Nie przy 1X, prawda? Kulki poruszają się wokół łożyska z podstawową częstotliwością </a:t>
            </a:r>
            <a:r>
              <a:rPr lang="pl-PL" sz="1800" dirty="0" smtClean="0"/>
              <a:t>koszyka </a:t>
            </a:r>
            <a:r>
              <a:rPr lang="pl-PL" sz="1800" dirty="0"/>
              <a:t>(FT</a:t>
            </a:r>
            <a:r>
              <a:rPr lang="pl-PL" sz="1800" dirty="0" smtClean="0"/>
              <a:t>). Ta </a:t>
            </a:r>
            <a:r>
              <a:rPr lang="pl-PL" sz="1800" dirty="0"/>
              <a:t>częstotliwość jest poniżej 1X — zwykle około 0,4X.</a:t>
            </a:r>
            <a:endParaRPr lang="pl-PL" sz="1800" dirty="0" smtClean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595" y="2991753"/>
            <a:ext cx="3523809" cy="1742857"/>
          </a:xfrm>
        </p:spPr>
      </p:pic>
    </p:spTree>
    <p:extLst>
      <p:ext uri="{BB962C8B-B14F-4D97-AF65-F5344CB8AC3E}">
        <p14:creationId xmlns:p14="http://schemas.microsoft.com/office/powerpoint/2010/main" val="3324003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Dziewięć </a:t>
            </a:r>
            <a:r>
              <a:rPr lang="pl-PL" dirty="0"/>
              <a:t>etapów </a:t>
            </a:r>
            <a:r>
              <a:rPr lang="pl-PL" dirty="0" smtClean="0"/>
              <a:t>uszkodzenia ŁT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pPr marL="0" indent="0" algn="ctr">
              <a:buNone/>
            </a:pPr>
            <a:r>
              <a:rPr lang="pl-PL" sz="1800" dirty="0" smtClean="0">
                <a:solidFill>
                  <a:srgbClr val="00B0F0"/>
                </a:solidFill>
              </a:rPr>
              <a:t>Etap 5</a:t>
            </a:r>
          </a:p>
          <a:p>
            <a:pPr marL="0" indent="0" algn="just">
              <a:buNone/>
            </a:pPr>
            <a:r>
              <a:rPr lang="pl-PL" sz="1800" dirty="0"/>
              <a:t>Kiedy zaczniesz dostrzegać harmoniczne, a zwłaszcza gdy widać pasma boczne, na łożysku będzie teraz widoczne zużycie</a:t>
            </a:r>
            <a:r>
              <a:rPr lang="pl-PL" sz="1800" dirty="0" smtClean="0"/>
              <a:t>.</a:t>
            </a:r>
            <a:br>
              <a:rPr lang="pl-PL" sz="1800" dirty="0" smtClean="0"/>
            </a:br>
            <a:r>
              <a:rPr lang="pl-PL" sz="1800" dirty="0" smtClean="0"/>
              <a:t>W </a:t>
            </a:r>
            <a:r>
              <a:rPr lang="pl-PL" sz="1800" dirty="0"/>
              <a:t>tym momencie dobrze byłoby wymienić łożysko</a:t>
            </a:r>
            <a:r>
              <a:rPr lang="pl-PL" sz="1800" dirty="0" smtClean="0"/>
              <a:t>.</a:t>
            </a:r>
          </a:p>
          <a:p>
            <a:pPr marL="0" indent="0" algn="just">
              <a:buNone/>
            </a:pPr>
            <a:r>
              <a:rPr lang="pl-PL" sz="1800" dirty="0"/>
              <a:t>Należy również zauważyć, że na tym etapie </a:t>
            </a:r>
            <a:r>
              <a:rPr lang="pl-PL" sz="1800" dirty="0" smtClean="0"/>
              <a:t>amplitudy drgań o częstotliwościach ultradźwiękowych, </a:t>
            </a:r>
            <a:r>
              <a:rPr lang="pl-PL" sz="1800" dirty="0"/>
              <a:t>nadal będą miały tendencję wzrostową.</a:t>
            </a:r>
            <a:endParaRPr lang="pl-PL" sz="1800" dirty="0" smtClean="0"/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005" y="2956323"/>
            <a:ext cx="2872989" cy="1813717"/>
          </a:xfrm>
        </p:spPr>
      </p:pic>
    </p:spTree>
    <p:extLst>
      <p:ext uri="{BB962C8B-B14F-4D97-AF65-F5344CB8AC3E}">
        <p14:creationId xmlns:p14="http://schemas.microsoft.com/office/powerpoint/2010/main" val="257935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Dziewięć </a:t>
            </a:r>
            <a:r>
              <a:rPr lang="pl-PL" dirty="0"/>
              <a:t>etapów </a:t>
            </a:r>
            <a:r>
              <a:rPr lang="pl-PL" dirty="0" smtClean="0"/>
              <a:t>uszkodzenia ŁT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pPr marL="0" indent="0" algn="ctr">
              <a:buNone/>
            </a:pPr>
            <a:r>
              <a:rPr lang="pl-PL" sz="1800" dirty="0" smtClean="0">
                <a:solidFill>
                  <a:srgbClr val="00B0F0"/>
                </a:solidFill>
              </a:rPr>
              <a:t>Etap 5</a:t>
            </a:r>
          </a:p>
          <a:p>
            <a:pPr marL="0" indent="0" algn="just">
              <a:buNone/>
            </a:pPr>
            <a:r>
              <a:rPr lang="pl-PL" sz="1800" dirty="0" smtClean="0"/>
              <a:t>Przebieg czasowy drgań </a:t>
            </a:r>
            <a:r>
              <a:rPr lang="pl-PL" sz="1800" dirty="0"/>
              <a:t>ponownie pokaże skutki uszkodzenia łożyska. Skoki w przebiegu będą bardziej wyraźne, </a:t>
            </a: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 smtClean="0"/>
              <a:t>a </a:t>
            </a:r>
            <a:r>
              <a:rPr lang="pl-PL" sz="1800" dirty="0"/>
              <a:t>nawet będziesz w stanie zmierzyć czas między każdym skokiem, aby obliczyć częstotliwość defektów</a:t>
            </a:r>
            <a:r>
              <a:rPr lang="pl-PL" sz="1800" dirty="0" smtClean="0"/>
              <a:t>.</a:t>
            </a:r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6695" y="2861064"/>
            <a:ext cx="3101609" cy="2004234"/>
          </a:xfrm>
        </p:spPr>
      </p:pic>
    </p:spTree>
    <p:extLst>
      <p:ext uri="{BB962C8B-B14F-4D97-AF65-F5344CB8AC3E}">
        <p14:creationId xmlns:p14="http://schemas.microsoft.com/office/powerpoint/2010/main" val="954135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Dziewięć </a:t>
            </a:r>
            <a:r>
              <a:rPr lang="pl-PL" dirty="0"/>
              <a:t>etapów </a:t>
            </a:r>
            <a:r>
              <a:rPr lang="pl-PL" dirty="0" smtClean="0"/>
              <a:t>uszkodzenia ŁT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pPr marL="0" indent="0" algn="ctr">
              <a:buNone/>
            </a:pPr>
            <a:r>
              <a:rPr lang="pl-PL" sz="1800" dirty="0" smtClean="0">
                <a:solidFill>
                  <a:srgbClr val="00B0F0"/>
                </a:solidFill>
              </a:rPr>
              <a:t>Etap 6</a:t>
            </a:r>
          </a:p>
          <a:p>
            <a:pPr marL="0" indent="0" algn="just">
              <a:buNone/>
            </a:pPr>
            <a:r>
              <a:rPr lang="pl-PL" sz="1800" dirty="0"/>
              <a:t>Teraz częstotliwość 1X zostanie wzmocniona i pojawią się harmoniczne 1X. Można to przypisać temu, że zużycie powoduje nadmierny </a:t>
            </a:r>
            <a:r>
              <a:rPr lang="pl-PL" sz="1800" dirty="0" smtClean="0"/>
              <a:t>luz (luzy jako zjawiska nieliniowe powodują występowanie harmonicznych).</a:t>
            </a:r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595" y="3006038"/>
            <a:ext cx="3523809" cy="1714286"/>
          </a:xfrm>
        </p:spPr>
      </p:pic>
    </p:spTree>
    <p:extLst>
      <p:ext uri="{BB962C8B-B14F-4D97-AF65-F5344CB8AC3E}">
        <p14:creationId xmlns:p14="http://schemas.microsoft.com/office/powerpoint/2010/main" val="3214031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Dziewięć </a:t>
            </a:r>
            <a:r>
              <a:rPr lang="pl-PL" dirty="0"/>
              <a:t>etapów </a:t>
            </a:r>
            <a:r>
              <a:rPr lang="pl-PL" dirty="0" smtClean="0"/>
              <a:t>uszkodzenia ŁT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pPr marL="0" indent="0" algn="ctr">
              <a:buNone/>
            </a:pPr>
            <a:r>
              <a:rPr lang="pl-PL" sz="1800" dirty="0" smtClean="0">
                <a:solidFill>
                  <a:srgbClr val="00B0F0"/>
                </a:solidFill>
              </a:rPr>
              <a:t>Etap 7</a:t>
            </a:r>
          </a:p>
          <a:p>
            <a:pPr marL="0" indent="0" algn="just">
              <a:buNone/>
            </a:pPr>
            <a:r>
              <a:rPr lang="pl-PL" sz="1800" dirty="0"/>
              <a:t>Teraz widzimy, </a:t>
            </a:r>
            <a:r>
              <a:rPr lang="pl-PL" sz="1800" dirty="0" smtClean="0"/>
              <a:t>że </a:t>
            </a:r>
            <a:r>
              <a:rPr lang="pl-PL" sz="1800" dirty="0"/>
              <a:t>częstotliwości</a:t>
            </a:r>
            <a:r>
              <a:rPr lang="pl-PL" sz="1800" dirty="0" smtClean="0"/>
              <a:t> uszkodzeń i </a:t>
            </a:r>
            <a:r>
              <a:rPr lang="pl-PL" sz="1800" dirty="0"/>
              <a:t>wstęgi boczne są zastępowane przez garby w widmie, często określane jako „stóg siana”. Wynika to z generowania „szumów szerokopasmowych”. Możesz usłyszeć łożysko po </a:t>
            </a:r>
            <a:r>
              <a:rPr lang="pl-PL" sz="1800" dirty="0" smtClean="0"/>
              <a:t>prostu </a:t>
            </a:r>
            <a:r>
              <a:rPr lang="pl-PL" sz="1800" dirty="0"/>
              <a:t>stojąc obok maszyny</a:t>
            </a:r>
            <a:r>
              <a:rPr lang="pl-PL" sz="1800" dirty="0" smtClean="0"/>
              <a:t>.</a:t>
            </a:r>
          </a:p>
          <a:p>
            <a:pPr marL="0" indent="0" algn="just">
              <a:buNone/>
            </a:pPr>
            <a:r>
              <a:rPr lang="pl-PL" sz="1800" dirty="0"/>
              <a:t>Na tym etapie </a:t>
            </a:r>
            <a:r>
              <a:rPr lang="pl-PL" sz="1800" dirty="0" smtClean="0"/>
              <a:t>amplitudy </a:t>
            </a:r>
            <a:r>
              <a:rPr lang="pl-PL" sz="1800" dirty="0"/>
              <a:t>o wysokiej częstotliwości mogą zacząć spadać. Jeśli więc korzystasz z tych narzędzi i zaczynasz dostrzegać tendencję spadkową </a:t>
            </a:r>
            <a:r>
              <a:rPr lang="pl-PL" sz="1800" dirty="0" smtClean="0"/>
              <a:t>poziomów przy częstotliwościach ultradźwiękowych, </a:t>
            </a:r>
            <a:r>
              <a:rPr lang="pl-PL" sz="1800" dirty="0"/>
              <a:t>nie odetchnij z ulgą, poświęć chwilę na zamówienie zamiennych łożysk!</a:t>
            </a:r>
            <a:endParaRPr lang="pl-PL" sz="1800" dirty="0" smtClean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595" y="3006038"/>
            <a:ext cx="3523809" cy="1714286"/>
          </a:xfrm>
        </p:spPr>
      </p:pic>
    </p:spTree>
    <p:extLst>
      <p:ext uri="{BB962C8B-B14F-4D97-AF65-F5344CB8AC3E}">
        <p14:creationId xmlns:p14="http://schemas.microsoft.com/office/powerpoint/2010/main" val="3131770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Dziewięć </a:t>
            </a:r>
            <a:r>
              <a:rPr lang="pl-PL" dirty="0"/>
              <a:t>etapów </a:t>
            </a:r>
            <a:r>
              <a:rPr lang="pl-PL" dirty="0" smtClean="0"/>
              <a:t>uszkodzenia ŁT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pPr marL="0" indent="0" algn="ctr">
              <a:buNone/>
            </a:pPr>
            <a:r>
              <a:rPr lang="pl-PL" sz="1800" dirty="0" smtClean="0">
                <a:solidFill>
                  <a:srgbClr val="00B0F0"/>
                </a:solidFill>
              </a:rPr>
              <a:t>Etap 8</a:t>
            </a:r>
          </a:p>
          <a:p>
            <a:pPr marL="0" indent="0" algn="just">
              <a:buNone/>
            </a:pPr>
            <a:r>
              <a:rPr lang="pl-PL" sz="1800" dirty="0"/>
              <a:t>Sprawy </a:t>
            </a:r>
            <a:r>
              <a:rPr lang="pl-PL" sz="1800" dirty="0" smtClean="0"/>
              <a:t>źle się mają! 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pl-PL" sz="1800" dirty="0" smtClean="0"/>
              <a:t>stogi </a:t>
            </a:r>
            <a:r>
              <a:rPr lang="pl-PL" sz="1800" dirty="0"/>
              <a:t>siana będą rosły, </a:t>
            </a:r>
            <a:endParaRPr lang="pl-PL" sz="1800" dirty="0" smtClean="0"/>
          </a:p>
          <a:p>
            <a:pPr algn="just">
              <a:buFont typeface="Wingdings" panose="05000000000000000000" pitchFamily="2" charset="2"/>
              <a:buChar char="q"/>
            </a:pPr>
            <a:r>
              <a:rPr lang="pl-PL" sz="1800" dirty="0" smtClean="0"/>
              <a:t>harmoniczne </a:t>
            </a:r>
            <a:r>
              <a:rPr lang="pl-PL" sz="1800" dirty="0"/>
              <a:t>mogą rosnąć wraz </a:t>
            </a: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 smtClean="0"/>
              <a:t>z </a:t>
            </a:r>
            <a:r>
              <a:rPr lang="pl-PL" sz="1800" dirty="0"/>
              <a:t>dodatkowym luzem, </a:t>
            </a:r>
            <a:endParaRPr lang="pl-PL" sz="1800" dirty="0" smtClean="0"/>
          </a:p>
          <a:p>
            <a:pPr algn="just">
              <a:buFont typeface="Wingdings" panose="05000000000000000000" pitchFamily="2" charset="2"/>
              <a:buChar char="q"/>
            </a:pPr>
            <a:r>
              <a:rPr lang="pl-PL" sz="1800" dirty="0" smtClean="0"/>
              <a:t>amplitudy drgań </a:t>
            </a:r>
            <a:r>
              <a:rPr lang="pl-PL" sz="1800" dirty="0"/>
              <a:t>o </a:t>
            </a:r>
            <a:r>
              <a:rPr lang="pl-PL" sz="1800" dirty="0" smtClean="0"/>
              <a:t>częstotliwościach ultradźwiękowych </a:t>
            </a:r>
            <a:r>
              <a:rPr lang="pl-PL" sz="1800" dirty="0"/>
              <a:t>będą nadal </a:t>
            </a:r>
            <a:r>
              <a:rPr lang="pl-PL" sz="1800" dirty="0" smtClean="0"/>
              <a:t>spadać,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pl-PL" sz="1800" dirty="0" smtClean="0"/>
              <a:t>i</a:t>
            </a:r>
            <a:r>
              <a:rPr lang="pl-PL" sz="1800" dirty="0"/>
              <a:t>, co ważne, </a:t>
            </a:r>
            <a:r>
              <a:rPr lang="pl-PL" sz="1800" dirty="0" smtClean="0"/>
              <a:t>poziom </a:t>
            </a:r>
            <a:r>
              <a:rPr lang="pl-PL" sz="1800" dirty="0"/>
              <a:t>szumów </a:t>
            </a: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 smtClean="0"/>
              <a:t>w szerokim paśmie zacznie </a:t>
            </a:r>
            <a:r>
              <a:rPr lang="pl-PL" sz="1800" dirty="0"/>
              <a:t>się podnosić</a:t>
            </a:r>
            <a:r>
              <a:rPr lang="pl-PL" sz="1800" dirty="0" smtClean="0"/>
              <a:t>.</a:t>
            </a:r>
          </a:p>
          <a:p>
            <a:pPr marL="0" indent="0" algn="just">
              <a:buNone/>
            </a:pPr>
            <a:r>
              <a:rPr lang="pl-PL" sz="1800" dirty="0" smtClean="0"/>
              <a:t>Na </a:t>
            </a:r>
            <a:r>
              <a:rPr lang="pl-PL" sz="1800" dirty="0"/>
              <a:t>pewno usłyszysz łożysko. Czas ucieka!</a:t>
            </a:r>
            <a:endParaRPr lang="pl-PL" sz="1800" dirty="0" smtClean="0"/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595" y="3006038"/>
            <a:ext cx="3523809" cy="1714286"/>
          </a:xfrm>
        </p:spPr>
      </p:pic>
    </p:spTree>
    <p:extLst>
      <p:ext uri="{BB962C8B-B14F-4D97-AF65-F5344CB8AC3E}">
        <p14:creationId xmlns:p14="http://schemas.microsoft.com/office/powerpoint/2010/main" val="1690377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Dziewięć </a:t>
            </a:r>
            <a:r>
              <a:rPr lang="pl-PL" dirty="0"/>
              <a:t>etapów </a:t>
            </a:r>
            <a:r>
              <a:rPr lang="pl-PL" dirty="0" smtClean="0"/>
              <a:t>uszkodzenia ŁT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pPr marL="0" indent="0" algn="ctr">
              <a:buNone/>
            </a:pPr>
            <a:r>
              <a:rPr lang="pl-PL" sz="1800" dirty="0" smtClean="0">
                <a:solidFill>
                  <a:srgbClr val="00B0F0"/>
                </a:solidFill>
              </a:rPr>
              <a:t>Etap 9</a:t>
            </a:r>
          </a:p>
          <a:p>
            <a:pPr marL="0" indent="0" algn="just">
              <a:buNone/>
            </a:pPr>
            <a:r>
              <a:rPr lang="pl-PL" sz="1800" dirty="0"/>
              <a:t>OK, ostrzegaliśmy cię! Widmo </a:t>
            </a:r>
            <a:r>
              <a:rPr lang="pl-PL" sz="1800" dirty="0" smtClean="0"/>
              <a:t>jest </a:t>
            </a:r>
            <a:r>
              <a:rPr lang="pl-PL" sz="1800" dirty="0"/>
              <a:t>teraz bardzo płaskie </a:t>
            </a:r>
            <a:r>
              <a:rPr lang="pl-PL" sz="1800" dirty="0" smtClean="0"/>
              <a:t>i nie żadnych drgań— </a:t>
            </a:r>
            <a:r>
              <a:rPr lang="pl-PL" sz="1800" dirty="0"/>
              <a:t>ponieważ maszyna nie pracuje!</a:t>
            </a:r>
            <a:endParaRPr lang="pl-PL" sz="1800" dirty="0" smtClean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595" y="2991753"/>
            <a:ext cx="3523809" cy="1742857"/>
          </a:xfrm>
        </p:spPr>
      </p:pic>
    </p:spTree>
    <p:extLst>
      <p:ext uri="{BB962C8B-B14F-4D97-AF65-F5344CB8AC3E}">
        <p14:creationId xmlns:p14="http://schemas.microsoft.com/office/powerpoint/2010/main" val="828033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Łożyska toczne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pPr marL="0" indent="0" algn="just">
              <a:buNone/>
            </a:pPr>
            <a:r>
              <a:rPr lang="pl-PL" sz="1800" dirty="0"/>
              <a:t>Spośród wielu istniejących podziałów łożysk tocznych najbardziej rozpowszechnionymi są: podział ze względu na kształt elementów tocznych oraz podział ze względu na preferencje łożyska co do kierunku przenoszonych obciążeń.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899" y="2196305"/>
            <a:ext cx="2743200" cy="333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6201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Łożyska toczne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132856"/>
            <a:ext cx="2438400" cy="344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1701" y="2132856"/>
            <a:ext cx="2438400" cy="344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6048" y="2121417"/>
            <a:ext cx="2438400" cy="344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6130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Łożyska toczne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141190"/>
            <a:ext cx="2438400" cy="344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 descr="http://e-katalog.cx.pl/CX_BEARINGS/images/poradnik/rysunki_dodatkowe_PL/4_4e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141189"/>
            <a:ext cx="2438400" cy="3448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6048" y="2141190"/>
            <a:ext cx="2438400" cy="344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9965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Łożyska toczne</a:t>
            </a:r>
          </a:p>
        </p:txBody>
      </p:sp>
      <p:pic>
        <p:nvPicPr>
          <p:cNvPr id="4098" name="Picture 2" descr="http://e-katalog.cx.pl/CX_BEARINGS/images/poradnik/rysunki_dodatkowe_PL/4_4g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141189"/>
            <a:ext cx="2438400" cy="3448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e-katalog.cx.pl/CX_BEARINGS/images/poradnik/rysunki_dodatkowe_PL/4_4h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1701" y="2141189"/>
            <a:ext cx="2438400" cy="3448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e-katalog.cx.pl/CX_BEARINGS/images/poradnik/rysunki_dodatkowe_PL/4_4i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6048" y="2132856"/>
            <a:ext cx="2438400" cy="3448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0617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4479</TotalTime>
  <Words>2548</Words>
  <Application>Microsoft Office PowerPoint</Application>
  <PresentationFormat>Pokaz na ekranie (4:3)</PresentationFormat>
  <Paragraphs>254</Paragraphs>
  <Slides>59</Slides>
  <Notes>0</Notes>
  <HiddenSlides>0</HiddenSlides>
  <MMClips>13</MMClips>
  <ScaleCrop>false</ScaleCrop>
  <HeadingPairs>
    <vt:vector size="8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59</vt:i4>
      </vt:variant>
    </vt:vector>
  </HeadingPairs>
  <TitlesOfParts>
    <vt:vector size="65" baseType="lpstr">
      <vt:lpstr>Arial</vt:lpstr>
      <vt:lpstr>Calibri</vt:lpstr>
      <vt:lpstr>Times New Roman</vt:lpstr>
      <vt:lpstr>Wingdings</vt:lpstr>
      <vt:lpstr>Motyw pakietu Office</vt:lpstr>
      <vt:lpstr>Obraz - mapa bitowa</vt:lpstr>
      <vt:lpstr>DIAGNOSTYKA UKŁADÓW MECHANICZNYCH</vt:lpstr>
      <vt:lpstr>Agenda</vt:lpstr>
      <vt:lpstr>Łożyska toczne</vt:lpstr>
      <vt:lpstr>Łożyska toczne</vt:lpstr>
      <vt:lpstr>Łożyska toczne</vt:lpstr>
      <vt:lpstr>Łożyska toczne</vt:lpstr>
      <vt:lpstr>Łożyska toczne</vt:lpstr>
      <vt:lpstr>Łożyska toczne</vt:lpstr>
      <vt:lpstr>Łożyska toczne</vt:lpstr>
      <vt:lpstr>Łożyska toczne</vt:lpstr>
      <vt:lpstr>Uszkodzenia łożysk tocznych</vt:lpstr>
      <vt:lpstr>Uszkodzenia łożysk tocznych</vt:lpstr>
      <vt:lpstr>Uszkodzenia łożysk tocznych</vt:lpstr>
      <vt:lpstr>Uszkodzenia łożysk tocznych</vt:lpstr>
      <vt:lpstr>Uszkodzenia łożysk tocznych</vt:lpstr>
      <vt:lpstr>Uszkodzenia łożysk tocznych</vt:lpstr>
      <vt:lpstr>Uszkodzenia łożysk tocznych</vt:lpstr>
      <vt:lpstr>Uszkodzenia łożysk tocznych</vt:lpstr>
      <vt:lpstr>Uszkodzenia łożysk tocznych</vt:lpstr>
      <vt:lpstr>Uszkodzenia łożysk tocznych</vt:lpstr>
      <vt:lpstr>Diagnostyka uszkodzeń łożysk tocznych</vt:lpstr>
      <vt:lpstr>Diagnostyka uszkodzeń łożysk tocznych</vt:lpstr>
      <vt:lpstr>Diagnostyka uszkodzeń łożysk tocznych</vt:lpstr>
      <vt:lpstr>Diagnostyka uszkodzeń łożysk tocznych</vt:lpstr>
      <vt:lpstr>Diagnostyka uszkodzeń łożysk tocznych</vt:lpstr>
      <vt:lpstr>Diagnostyka uszkodzeń łożysk tocznych</vt:lpstr>
      <vt:lpstr>Diagnostyka uszkodzeń łożysk tocznych</vt:lpstr>
      <vt:lpstr>Diagnostyka uszkodzeń łożysk tocznych</vt:lpstr>
      <vt:lpstr>Diagnostyka uszkodzeń łożysk tocznych</vt:lpstr>
      <vt:lpstr>Diagnostyka uszkodzeń łożysk tocznych</vt:lpstr>
      <vt:lpstr>Diagnostyka uszkodzeń łożysk tocznych</vt:lpstr>
      <vt:lpstr>Diagnostyka uszkodzeń łożysk tocznych</vt:lpstr>
      <vt:lpstr>Diagnostyka uszkodzeń łożysk tocznych</vt:lpstr>
      <vt:lpstr>Diagnostyka uszkodzeń łożysk tocznych</vt:lpstr>
      <vt:lpstr>Diagnostyka uszkodzeń łożysk tocznych</vt:lpstr>
      <vt:lpstr>Diagnostyka uszkodzeń łożysk tocznych</vt:lpstr>
      <vt:lpstr>Dziewięć etapów uszkodzenia ŁT</vt:lpstr>
      <vt:lpstr>Dziewięć etapów uszkodzenia ŁT</vt:lpstr>
      <vt:lpstr>Dziewięć etapów uszkodzenia ŁT</vt:lpstr>
      <vt:lpstr>Dziewięć etapów uszkodzenia ŁT</vt:lpstr>
      <vt:lpstr>Dziewięć etapów uszkodzenia ŁT</vt:lpstr>
      <vt:lpstr>Dziewięć etapów uszkodzenia ŁT</vt:lpstr>
      <vt:lpstr>Dziewięć etapów uszkodzenia ŁT</vt:lpstr>
      <vt:lpstr>Dziewięć etapów uszkodzenia ŁT</vt:lpstr>
      <vt:lpstr>Dziewięć etapów uszkodzenia ŁT</vt:lpstr>
      <vt:lpstr>Dziewięć etapów uszkodzenia ŁT</vt:lpstr>
      <vt:lpstr>Dziewięć etapów uszkodzenia ŁT</vt:lpstr>
      <vt:lpstr>Dziewięć etapów uszkodzenia ŁT</vt:lpstr>
      <vt:lpstr>Dziewięć etapów uszkodzenia ŁT</vt:lpstr>
      <vt:lpstr>Dziewięć etapów uszkodzenia ŁT</vt:lpstr>
      <vt:lpstr>Dziewięć etapów uszkodzenia ŁT</vt:lpstr>
      <vt:lpstr>Dziewięć etapów uszkodzenia ŁT</vt:lpstr>
      <vt:lpstr>Dziewięć etapów uszkodzenia ŁT</vt:lpstr>
      <vt:lpstr>Dziewięć etapów uszkodzenia ŁT</vt:lpstr>
      <vt:lpstr>Dziewięć etapów uszkodzenia ŁT</vt:lpstr>
      <vt:lpstr>Dziewięć etapów uszkodzenia ŁT</vt:lpstr>
      <vt:lpstr>Dziewięć etapów uszkodzenia ŁT</vt:lpstr>
      <vt:lpstr>Dziewięć etapów uszkodzenia ŁT</vt:lpstr>
      <vt:lpstr>Dziewięć etapów uszkodzenia ŁT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DIAGNOSTYKA UKŁADÓW MECHATRONICZNYCH</dc:title>
  <cp:lastModifiedBy>Admin</cp:lastModifiedBy>
  <cp:revision>157</cp:revision>
  <dcterms:modified xsi:type="dcterms:W3CDTF">2023-03-05T12:24:46Z</dcterms:modified>
</cp:coreProperties>
</file>