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2" r:id="rId3"/>
    <p:sldId id="352" r:id="rId4"/>
    <p:sldId id="353" r:id="rId5"/>
    <p:sldId id="356" r:id="rId6"/>
    <p:sldId id="360" r:id="rId7"/>
    <p:sldId id="354" r:id="rId8"/>
    <p:sldId id="361" r:id="rId9"/>
    <p:sldId id="329" r:id="rId10"/>
    <p:sldId id="330" r:id="rId11"/>
    <p:sldId id="331" r:id="rId12"/>
    <p:sldId id="332" r:id="rId13"/>
    <p:sldId id="334" r:id="rId14"/>
    <p:sldId id="335" r:id="rId15"/>
    <p:sldId id="336" r:id="rId16"/>
    <p:sldId id="333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63" r:id="rId29"/>
    <p:sldId id="364" r:id="rId30"/>
    <p:sldId id="312" r:id="rId31"/>
    <p:sldId id="325" r:id="rId32"/>
    <p:sldId id="326" r:id="rId33"/>
    <p:sldId id="327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1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DIAGNOSTYKA UKŁADÓW </a:t>
            </a:r>
            <a:r>
              <a:rPr lang="pl-PL" dirty="0" smtClean="0"/>
              <a:t>MECHANICZNYCH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Kierunek: I ME DU</a:t>
            </a:r>
            <a:endParaRPr lang="pl-PL" dirty="0" smtClean="0"/>
          </a:p>
          <a:p>
            <a:r>
              <a:rPr lang="pl-PL" dirty="0" smtClean="0"/>
              <a:t>Wykład 5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6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Analiza drgań przekładni zębatych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/>
              <a:t>Gdy </a:t>
            </a:r>
            <a:r>
              <a:rPr lang="pl-PL" sz="1800" dirty="0" smtClean="0"/>
              <a:t>przekładnia ma </a:t>
            </a:r>
            <a:r>
              <a:rPr lang="pl-PL" sz="1800" dirty="0"/>
              <a:t>dwa lub więcej stopni (a dokładniej mówiąc </a:t>
            </a:r>
            <a:r>
              <a:rPr lang="pl-PL" sz="1800" dirty="0" smtClean="0"/>
              <a:t>zazębień), </a:t>
            </a:r>
            <a:r>
              <a:rPr lang="pl-PL" sz="1800" dirty="0"/>
              <a:t>obliczenie częstotliwości wymuszających staje się trudniejsze (ponieważ istnieje wiele prędkości </a:t>
            </a:r>
            <a:r>
              <a:rPr lang="pl-PL" sz="1800" dirty="0" smtClean="0"/>
              <a:t>wałów </a:t>
            </a:r>
            <a:r>
              <a:rPr lang="pl-PL" sz="1800" dirty="0"/>
              <a:t>i wiele częstotliwości zazębienia), a zatem trudniej jest powiązać wzrosty </a:t>
            </a:r>
            <a:r>
              <a:rPr lang="pl-PL" sz="1800" dirty="0" smtClean="0"/>
              <a:t>poziomów drgań </a:t>
            </a:r>
            <a:r>
              <a:rPr lang="pl-PL" sz="1800" dirty="0"/>
              <a:t>z określonymi defektami.</a:t>
            </a:r>
          </a:p>
        </p:txBody>
      </p:sp>
      <p:pic>
        <p:nvPicPr>
          <p:cNvPr id="8" name="Comp GB2 rot per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2335213"/>
            <a:ext cx="4038600" cy="3055937"/>
          </a:xfrm>
        </p:spPr>
      </p:pic>
    </p:spTree>
    <p:extLst>
      <p:ext uri="{BB962C8B-B14F-4D97-AF65-F5344CB8AC3E}">
        <p14:creationId xmlns:p14="http://schemas.microsoft.com/office/powerpoint/2010/main" val="54882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Analiza drgań przekładni zębatych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/>
              <a:t>Zwykle można znaleźć wartości szczytowe </a:t>
            </a:r>
            <a:r>
              <a:rPr lang="pl-PL" sz="1800" dirty="0" smtClean="0"/>
              <a:t>przy: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1800" dirty="0" smtClean="0"/>
              <a:t>częstotliwości obrotów wału wejściowego 1X,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1800" dirty="0" smtClean="0"/>
              <a:t>drugiej harmonicznej częstotliwości </a:t>
            </a:r>
            <a:r>
              <a:rPr lang="pl-PL" sz="1800" dirty="0"/>
              <a:t>obrotów wału wejściowego </a:t>
            </a:r>
            <a:r>
              <a:rPr lang="pl-PL" sz="1800" dirty="0" smtClean="0"/>
              <a:t>2X</a:t>
            </a:r>
            <a:r>
              <a:rPr lang="pl-PL" sz="1800" dirty="0"/>
              <a:t>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1800" dirty="0" smtClean="0"/>
              <a:t>częstotliwości </a:t>
            </a:r>
            <a:r>
              <a:rPr lang="pl-PL" sz="1800" dirty="0"/>
              <a:t>obrotów wału </a:t>
            </a:r>
            <a:r>
              <a:rPr lang="pl-PL" sz="1800" dirty="0" smtClean="0"/>
              <a:t>wyjściowego 1X </a:t>
            </a:r>
            <a:r>
              <a:rPr lang="pl-PL" sz="1800" dirty="0" err="1" smtClean="0"/>
              <a:t>Pinion</a:t>
            </a:r>
            <a:r>
              <a:rPr lang="pl-PL" sz="1800" dirty="0" smtClean="0"/>
              <a:t>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1800" dirty="0"/>
              <a:t>częstotliwości zazębienia kół zębatych GM,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1800" dirty="0" smtClean="0"/>
              <a:t>mogą </a:t>
            </a:r>
            <a:r>
              <a:rPr lang="pl-PL" sz="1800" dirty="0"/>
              <a:t>występować boczne pasma </a:t>
            </a:r>
            <a:r>
              <a:rPr lang="pl-PL" sz="1800" dirty="0" smtClean="0"/>
              <a:t>wokół </a:t>
            </a:r>
            <a:r>
              <a:rPr lang="pl-PL" sz="1800" dirty="0"/>
              <a:t>częstotliwości </a:t>
            </a:r>
            <a:r>
              <a:rPr lang="pl-PL" sz="1800" dirty="0" smtClean="0"/>
              <a:t>zazębienia wynoszące GM±1X.</a:t>
            </a:r>
          </a:p>
          <a:p>
            <a:pPr marL="0" indent="0" algn="just">
              <a:buNone/>
            </a:pPr>
            <a:r>
              <a:rPr lang="pl-PL" sz="1800" dirty="0" smtClean="0"/>
              <a:t>Jednak </a:t>
            </a:r>
            <a:r>
              <a:rPr lang="pl-PL" sz="1800" dirty="0"/>
              <a:t>będą one na niskim </a:t>
            </a:r>
            <a:r>
              <a:rPr lang="pl-PL" sz="1800" dirty="0" smtClean="0"/>
              <a:t>poziomie.</a:t>
            </a:r>
            <a:endParaRPr lang="pl-PL" sz="1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95" y="3006038"/>
            <a:ext cx="3523809" cy="1714286"/>
          </a:xfrm>
        </p:spPr>
      </p:pic>
    </p:spTree>
    <p:extLst>
      <p:ext uri="{BB962C8B-B14F-4D97-AF65-F5344CB8AC3E}">
        <p14:creationId xmlns:p14="http://schemas.microsoft.com/office/powerpoint/2010/main" val="42412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Analiza drgań przekładni zębatych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 smtClean="0"/>
              <a:t>Częstotliwości </a:t>
            </a:r>
            <a:r>
              <a:rPr lang="pl-PL" sz="1800" dirty="0"/>
              <a:t>te będą najbardziej </a:t>
            </a:r>
            <a:r>
              <a:rPr lang="pl-PL" sz="1800" dirty="0" smtClean="0"/>
              <a:t>widoczne w drganiach: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1800" dirty="0" smtClean="0"/>
              <a:t>w </a:t>
            </a:r>
            <a:r>
              <a:rPr lang="pl-PL" sz="1800" dirty="0"/>
              <a:t>kierunku promieniowym dla kół zębatych </a:t>
            </a:r>
            <a:r>
              <a:rPr lang="pl-PL" sz="1800" dirty="0" smtClean="0"/>
              <a:t>walcowych,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1800" dirty="0" smtClean="0"/>
              <a:t>w </a:t>
            </a:r>
            <a:r>
              <a:rPr lang="pl-PL" sz="1800" dirty="0"/>
              <a:t>kierunku osiowym dla kół zębatych </a:t>
            </a:r>
            <a:r>
              <a:rPr lang="pl-PL" sz="1800" dirty="0" smtClean="0"/>
              <a:t>skośnych.</a:t>
            </a:r>
          </a:p>
          <a:p>
            <a:pPr marL="0" indent="0" algn="just">
              <a:buNone/>
            </a:pPr>
            <a:endParaRPr lang="pl-PL" sz="1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95" y="3006038"/>
            <a:ext cx="3523809" cy="1714286"/>
          </a:xfrm>
        </p:spPr>
      </p:pic>
    </p:spTree>
    <p:extLst>
      <p:ext uri="{BB962C8B-B14F-4D97-AF65-F5344CB8AC3E}">
        <p14:creationId xmlns:p14="http://schemas.microsoft.com/office/powerpoint/2010/main" val="106405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Analiza drgań przekładni zębatych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/>
              <a:t>Analiza przebiegu czasowego to potężne narzędzie, jeśli chodzi o analizę pomiarów z przekładni. Gdy każdy ząb się zazębia, zobaczysz puls w przebiegu. Zazwyczaj można przestudiować przebieg czasowy </a:t>
            </a:r>
            <a:r>
              <a:rPr lang="pl-PL" sz="1800" dirty="0" smtClean="0"/>
              <a:t>wyznaczyć liczbę zębów. </a:t>
            </a:r>
          </a:p>
          <a:p>
            <a:pPr marL="0" indent="0" algn="just">
              <a:buNone/>
            </a:pPr>
            <a:r>
              <a:rPr lang="pl-PL" sz="1800" dirty="0" smtClean="0"/>
              <a:t>W </a:t>
            </a:r>
            <a:r>
              <a:rPr lang="pl-PL" sz="1800" dirty="0"/>
              <a:t>zależności od charakteru usterki, możesz zobaczyć jedno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/>
              <a:t>uderzeń/impulsów na cykl o wyższej lub niższej amplitudzie (jeśli jej brakowało).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95" y="3006038"/>
            <a:ext cx="3523809" cy="1714286"/>
          </a:xfrm>
        </p:spPr>
      </p:pic>
    </p:spTree>
    <p:extLst>
      <p:ext uri="{BB962C8B-B14F-4D97-AF65-F5344CB8AC3E}">
        <p14:creationId xmlns:p14="http://schemas.microsoft.com/office/powerpoint/2010/main" val="241814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Analiza drgań przekładni zębatych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/>
              <a:t>W tym przykładzie </a:t>
            </a:r>
            <a:r>
              <a:rPr lang="pl-PL" sz="1800" dirty="0" smtClean="0"/>
              <a:t>wyraźnie </a:t>
            </a:r>
            <a:r>
              <a:rPr lang="pl-PL" sz="1800" dirty="0"/>
              <a:t>widać pulsacje - koła zębate nie były ustawione w linii. Każdy impuls dotyczy kontaktu między dwoma zębami. Widzimy również cykl, który odnosi się do pełnego obrotu wału.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57714"/>
            <a:ext cx="4038600" cy="1210935"/>
          </a:xfrm>
        </p:spPr>
      </p:pic>
    </p:spTree>
    <p:extLst>
      <p:ext uri="{BB962C8B-B14F-4D97-AF65-F5344CB8AC3E}">
        <p14:creationId xmlns:p14="http://schemas.microsoft.com/office/powerpoint/2010/main" val="17967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Analiza drgań przekładni zębatych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/>
              <a:t>Uśrednianie synchroniczne w czasie (TSA Time-</a:t>
            </a:r>
            <a:r>
              <a:rPr lang="pl-PL" sz="1800" dirty="0" err="1"/>
              <a:t>Synchronous</a:t>
            </a:r>
            <a:r>
              <a:rPr lang="pl-PL" sz="1800" dirty="0"/>
              <a:t> </a:t>
            </a:r>
            <a:r>
              <a:rPr lang="pl-PL" sz="1800" dirty="0" err="1"/>
              <a:t>Averaging</a:t>
            </a:r>
            <a:r>
              <a:rPr lang="pl-PL" sz="1800" dirty="0"/>
              <a:t>) jest powszechnie stosowane przy próbach diagnozowania usterek przekładni. TSA uśrednia wszystkie źródła drgań, które nie są zsynchronizowane z impulsem tachografu, który jest pobierany z wału interesującego nas koła zębatego</a:t>
            </a:r>
            <a:r>
              <a:rPr lang="pl-PL" sz="1800" dirty="0" smtClean="0"/>
              <a:t>.</a:t>
            </a:r>
          </a:p>
          <a:p>
            <a:pPr marL="0" indent="0" algn="just">
              <a:buNone/>
            </a:pPr>
            <a:r>
              <a:rPr lang="pl-PL" sz="1800" dirty="0"/>
              <a:t>Oznacza to, że inne źródła drgań, takie jak łożyska, silnik, rezonanse itd., są usuwane, pozostawiając czysty przebieg czasowy. TSA jest czasochłonne (wymagana jest duża liczba </a:t>
            </a:r>
            <a:r>
              <a:rPr lang="pl-PL" sz="1800" dirty="0" smtClean="0"/>
              <a:t>uśrednień) </a:t>
            </a:r>
            <a:r>
              <a:rPr lang="pl-PL" sz="1800" dirty="0"/>
              <a:t>i przede wszystkim czasochłonna jest konfiguracja. </a:t>
            </a:r>
            <a:r>
              <a:rPr lang="en-US" sz="1800" dirty="0" err="1"/>
              <a:t>Jednak</a:t>
            </a:r>
            <a:r>
              <a:rPr lang="en-US" sz="1800" dirty="0"/>
              <a:t> </a:t>
            </a:r>
            <a:r>
              <a:rPr lang="en-US" sz="1800" dirty="0" err="1"/>
              <a:t>wyniki</a:t>
            </a:r>
            <a:r>
              <a:rPr lang="en-US" sz="1800" dirty="0"/>
              <a:t> </a:t>
            </a:r>
            <a:r>
              <a:rPr lang="en-US" sz="1800" dirty="0" err="1"/>
              <a:t>są</a:t>
            </a:r>
            <a:r>
              <a:rPr lang="en-US" sz="1800" dirty="0"/>
              <a:t> </a:t>
            </a:r>
            <a:r>
              <a:rPr lang="en-US" sz="1800" dirty="0" err="1"/>
              <a:t>warte</a:t>
            </a:r>
            <a:r>
              <a:rPr lang="en-US" sz="1800" dirty="0"/>
              <a:t> </a:t>
            </a:r>
            <a:r>
              <a:rPr lang="en-US" sz="1800" dirty="0" err="1" smtClean="0"/>
              <a:t>wysiłku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Zrobić przykład z </a:t>
            </a:r>
            <a:r>
              <a:rPr lang="pl-PL" dirty="0" err="1" smtClean="0"/>
              <a:t>uśrednianiam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36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Uszkodzenia </a:t>
            </a:r>
            <a:r>
              <a:rPr lang="pl-PL" dirty="0" smtClean="0"/>
              <a:t>przekładni zębatych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 smtClean="0">
                <a:solidFill>
                  <a:srgbClr val="00B050"/>
                </a:solidFill>
              </a:rPr>
              <a:t>ZUŻYCIE</a:t>
            </a:r>
          </a:p>
          <a:p>
            <a:pPr marL="0" indent="0" algn="just">
              <a:buNone/>
            </a:pPr>
            <a:r>
              <a:rPr lang="pl-PL" sz="1800" dirty="0" smtClean="0"/>
              <a:t>Kiedy </a:t>
            </a:r>
            <a:r>
              <a:rPr lang="pl-PL" sz="1800" dirty="0"/>
              <a:t>zęby zaczną się zużywać, </a:t>
            </a:r>
            <a:r>
              <a:rPr lang="pl-PL" sz="1800" dirty="0" smtClean="0"/>
              <a:t>wystąpią dwa symptomy. Pierwszym </a:t>
            </a:r>
            <a:r>
              <a:rPr lang="pl-PL" sz="1800" dirty="0"/>
              <a:t>z nich jest wzrost amplitud wstęg bocznych wokół częstotliwości zazębienia (GM</a:t>
            </a:r>
            <a:r>
              <a:rPr lang="pl-PL" sz="1800" dirty="0" smtClean="0"/>
              <a:t>).</a:t>
            </a:r>
          </a:p>
          <a:p>
            <a:pPr marL="0" indent="0" algn="just">
              <a:buNone/>
            </a:pPr>
            <a:r>
              <a:rPr lang="pl-PL" sz="1800" dirty="0"/>
              <a:t>Częstotliwości wstęg bocznych to:</a:t>
            </a:r>
          </a:p>
          <a:p>
            <a:pPr marL="0" indent="0" algn="just">
              <a:buNone/>
            </a:pPr>
            <a:r>
              <a:rPr lang="pl-PL" sz="1800" dirty="0"/>
              <a:t>GM ± 1X</a:t>
            </a:r>
          </a:p>
          <a:p>
            <a:pPr marL="0" indent="0" algn="just">
              <a:buNone/>
            </a:pPr>
            <a:r>
              <a:rPr lang="pl-PL" sz="1800" dirty="0"/>
              <a:t>GM ± 2X</a:t>
            </a:r>
          </a:p>
          <a:p>
            <a:pPr marL="0" indent="0" algn="just">
              <a:buNone/>
            </a:pPr>
            <a:r>
              <a:rPr lang="pl-PL" sz="1800" dirty="0"/>
              <a:t>GM ± </a:t>
            </a:r>
            <a:r>
              <a:rPr lang="pl-PL" sz="1800" dirty="0" smtClean="0"/>
              <a:t>3X</a:t>
            </a:r>
            <a:endParaRPr lang="pl-PL" sz="18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95" y="3006038"/>
            <a:ext cx="3523809" cy="1714286"/>
          </a:xfrm>
        </p:spPr>
      </p:pic>
    </p:spTree>
    <p:extLst>
      <p:ext uri="{BB962C8B-B14F-4D97-AF65-F5344CB8AC3E}">
        <p14:creationId xmlns:p14="http://schemas.microsoft.com/office/powerpoint/2010/main" val="32449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Uszkodzenia </a:t>
            </a:r>
            <a:r>
              <a:rPr lang="pl-PL" dirty="0" smtClean="0"/>
              <a:t>przekładni zębatych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>
                <a:solidFill>
                  <a:srgbClr val="00B050"/>
                </a:solidFill>
              </a:rPr>
              <a:t>ZUŻYCIE</a:t>
            </a:r>
          </a:p>
          <a:p>
            <a:pPr marL="0" indent="0" algn="just">
              <a:buNone/>
            </a:pPr>
            <a:r>
              <a:rPr lang="pl-PL" sz="1800" dirty="0" smtClean="0"/>
              <a:t>Drugim symptomem, </a:t>
            </a:r>
            <a:r>
              <a:rPr lang="pl-PL" sz="1800" dirty="0"/>
              <a:t>jest wzbudzenie </a:t>
            </a:r>
            <a:r>
              <a:rPr lang="pl-PL" sz="1800" dirty="0" smtClean="0"/>
              <a:t>częstotliwości własnej przekładni (GNF Gear Natural </a:t>
            </a:r>
            <a:r>
              <a:rPr lang="pl-PL" sz="1800" dirty="0" err="1" smtClean="0"/>
              <a:t>Frequency</a:t>
            </a:r>
            <a:r>
              <a:rPr lang="pl-PL" sz="1800" dirty="0" smtClean="0"/>
              <a:t>). Pik dla GNF, związany z częstotliwością własną prawdopodobnie </a:t>
            </a:r>
            <a:r>
              <a:rPr lang="pl-PL" sz="1800" dirty="0"/>
              <a:t>będzie miał szerszą podstawę</a:t>
            </a:r>
            <a:r>
              <a:rPr lang="pl-PL" sz="1800" dirty="0" smtClean="0"/>
              <a:t>.</a:t>
            </a:r>
          </a:p>
          <a:p>
            <a:pPr marL="0" indent="0" algn="just">
              <a:buNone/>
            </a:pPr>
            <a:r>
              <a:rPr lang="pl-PL" sz="1800" dirty="0"/>
              <a:t>Wokół częstotliwości </a:t>
            </a:r>
            <a:r>
              <a:rPr lang="pl-PL" sz="1800" dirty="0" smtClean="0"/>
              <a:t>GNF </a:t>
            </a:r>
            <a:r>
              <a:rPr lang="pl-PL" sz="1800" dirty="0"/>
              <a:t>również wystąpią wstęgi boczne o </a:t>
            </a:r>
            <a:r>
              <a:rPr lang="pl-PL" sz="1800" dirty="0" smtClean="0"/>
              <a:t>częstotliwości:</a:t>
            </a:r>
            <a:endParaRPr lang="pl-PL" sz="1800" dirty="0"/>
          </a:p>
          <a:p>
            <a:pPr marL="0" indent="0" algn="just">
              <a:buNone/>
            </a:pPr>
            <a:r>
              <a:rPr lang="pl-PL" sz="1800" dirty="0"/>
              <a:t>GNF ± 1X</a:t>
            </a:r>
          </a:p>
          <a:p>
            <a:pPr marL="0" indent="0" algn="just">
              <a:buNone/>
            </a:pPr>
            <a:endParaRPr lang="pl-PL" sz="1800" dirty="0" smtClean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95" y="3006038"/>
            <a:ext cx="3523809" cy="1714286"/>
          </a:xfrm>
        </p:spPr>
      </p:pic>
    </p:spTree>
    <p:extLst>
      <p:ext uri="{BB962C8B-B14F-4D97-AF65-F5344CB8AC3E}">
        <p14:creationId xmlns:p14="http://schemas.microsoft.com/office/powerpoint/2010/main" val="23105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Uszkodzenia </a:t>
            </a:r>
            <a:r>
              <a:rPr lang="pl-PL" dirty="0" smtClean="0"/>
              <a:t>przekładni zębatych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endParaRPr lang="pl-PL" sz="1800" dirty="0" smtClean="0"/>
          </a:p>
          <a:p>
            <a:pPr marL="0" indent="0" algn="just">
              <a:buNone/>
            </a:pPr>
            <a:r>
              <a:rPr lang="pl-PL" sz="1800" dirty="0" smtClean="0"/>
              <a:t>Poziom </a:t>
            </a:r>
            <a:r>
              <a:rPr lang="pl-PL" sz="1800" dirty="0"/>
              <a:t>częstotliwości zazębienia zębów zależy od ustawienia wałów podtrzymujących koła zębate oraz obciążenia koła zębatego. Wysoki szczyt przy częstotliwości zazębienia koła zębatego niekoniecznie oznacza problem.</a:t>
            </a:r>
            <a:endParaRPr lang="pl-PL" sz="1800" dirty="0" smtClean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95" y="3006038"/>
            <a:ext cx="3523809" cy="1714286"/>
          </a:xfrm>
        </p:spPr>
      </p:pic>
    </p:spTree>
    <p:extLst>
      <p:ext uri="{BB962C8B-B14F-4D97-AF65-F5344CB8AC3E}">
        <p14:creationId xmlns:p14="http://schemas.microsoft.com/office/powerpoint/2010/main" val="214458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Uszkodzenia </a:t>
            </a:r>
            <a:r>
              <a:rPr lang="pl-PL" dirty="0" smtClean="0"/>
              <a:t>przekładni zębatych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 smtClean="0">
                <a:solidFill>
                  <a:srgbClr val="00B050"/>
                </a:solidFill>
              </a:rPr>
              <a:t>LUZ</a:t>
            </a:r>
          </a:p>
          <a:p>
            <a:pPr marL="0" indent="0" algn="just">
              <a:buNone/>
            </a:pPr>
            <a:r>
              <a:rPr lang="pl-PL" sz="1800" dirty="0" smtClean="0"/>
              <a:t>Luz </a:t>
            </a:r>
            <a:r>
              <a:rPr lang="pl-PL" sz="1800" dirty="0"/>
              <a:t>przekładni generuje również pasma boczne </a:t>
            </a:r>
            <a:r>
              <a:rPr lang="pl-PL" sz="1800" dirty="0" smtClean="0"/>
              <a:t>wokół </a:t>
            </a:r>
            <a:r>
              <a:rPr lang="pl-PL" sz="1800" dirty="0"/>
              <a:t>częstotliwości </a:t>
            </a:r>
            <a:r>
              <a:rPr lang="pl-PL" sz="1800" dirty="0" smtClean="0"/>
              <a:t>zazębienia GM. </a:t>
            </a:r>
          </a:p>
          <a:p>
            <a:pPr marL="0" indent="0" algn="just">
              <a:buNone/>
            </a:pPr>
            <a:r>
              <a:rPr lang="pl-PL" sz="1800" dirty="0" smtClean="0"/>
              <a:t>Gdy występuje luz, </a:t>
            </a:r>
            <a:r>
              <a:rPr lang="pl-PL" sz="1800" dirty="0"/>
              <a:t>s</a:t>
            </a:r>
            <a:r>
              <a:rPr lang="pl-PL" sz="1800" dirty="0" smtClean="0"/>
              <a:t>zczytowe wartości dla GM i GNF często </a:t>
            </a:r>
            <a:r>
              <a:rPr lang="pl-PL" sz="1800" dirty="0"/>
              <a:t>maleją wraz ze wzrostem obciążenia, </a:t>
            </a:r>
            <a:r>
              <a:rPr lang="pl-PL" sz="1800" dirty="0" smtClean="0"/>
              <a:t>gdyż powoduje ono „kasowanie” luzu.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95" y="3006038"/>
            <a:ext cx="3523809" cy="1714286"/>
          </a:xfrm>
        </p:spPr>
      </p:pic>
    </p:spTree>
    <p:extLst>
      <p:ext uri="{BB962C8B-B14F-4D97-AF65-F5344CB8AC3E}">
        <p14:creationId xmlns:p14="http://schemas.microsoft.com/office/powerpoint/2010/main" val="80394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l-PL" sz="1800" dirty="0" smtClean="0"/>
              <a:t>Przekładnie zębate.</a:t>
            </a:r>
          </a:p>
          <a:p>
            <a:pPr marL="514350" indent="-514350">
              <a:buAutoNum type="arabicPeriod"/>
            </a:pPr>
            <a:r>
              <a:rPr lang="pl-PL" sz="1800" dirty="0" smtClean="0"/>
              <a:t>Diagnostyka przekładni zębatych.</a:t>
            </a:r>
          </a:p>
          <a:p>
            <a:pPr marL="514350" indent="-514350">
              <a:buAutoNum type="arabicPeriod"/>
            </a:pPr>
            <a:r>
              <a:rPr lang="pl-PL" sz="1800" dirty="0"/>
              <a:t>Analiza drgań przekładni zębatych</a:t>
            </a:r>
            <a:r>
              <a:rPr lang="pl-PL" sz="1800" dirty="0" smtClean="0"/>
              <a:t>.</a:t>
            </a:r>
          </a:p>
          <a:p>
            <a:pPr marL="514350" indent="-514350">
              <a:buAutoNum type="arabicPeriod"/>
            </a:pPr>
            <a:r>
              <a:rPr lang="pl-PL" sz="1800" dirty="0"/>
              <a:t>Uszkodzenia przekładni </a:t>
            </a:r>
            <a:r>
              <a:rPr lang="pl-PL" sz="1800" dirty="0" smtClean="0"/>
              <a:t>zębatych.</a:t>
            </a:r>
          </a:p>
          <a:p>
            <a:pPr marL="514350" indent="-514350">
              <a:buAutoNum type="arabicPeriod"/>
            </a:pPr>
            <a:r>
              <a:rPr lang="pl-PL" sz="1800" dirty="0"/>
              <a:t>Podsumowanie </a:t>
            </a:r>
            <a:r>
              <a:rPr lang="pl-PL" sz="1800" dirty="0" err="1"/>
              <a:t>wibrodiagnostyki</a:t>
            </a:r>
            <a:endParaRPr lang="pl-PL" sz="1800" dirty="0" smtClean="0"/>
          </a:p>
          <a:p>
            <a:pPr marL="514350" indent="-514350">
              <a:buAutoNum type="arabicPeriod"/>
            </a:pPr>
            <a:r>
              <a:rPr lang="pl-PL" sz="1800" dirty="0" smtClean="0"/>
              <a:t>Diagnostyka termiczna.</a:t>
            </a:r>
          </a:p>
          <a:p>
            <a:pPr marL="514350" indent="-514350">
              <a:buAutoNum type="arabicPeriod"/>
            </a:pPr>
            <a:r>
              <a:rPr lang="pl-PL" sz="1800" dirty="0" smtClean="0"/>
              <a:t>Diagnostyka </a:t>
            </a:r>
            <a:r>
              <a:rPr lang="pl-PL" sz="1800" dirty="0"/>
              <a:t>olejowa</a:t>
            </a:r>
            <a:r>
              <a:rPr lang="pl-PL" sz="1800" dirty="0" smtClean="0"/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3806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Uszkodzenia </a:t>
            </a:r>
            <a:r>
              <a:rPr lang="pl-PL" dirty="0" smtClean="0"/>
              <a:t>przekładni zębatych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 smtClean="0">
                <a:solidFill>
                  <a:srgbClr val="00B050"/>
                </a:solidFill>
              </a:rPr>
              <a:t>MIMOŚRODOWOŚĆ</a:t>
            </a:r>
          </a:p>
          <a:p>
            <a:pPr marL="0" indent="0" algn="just">
              <a:buNone/>
            </a:pPr>
            <a:r>
              <a:rPr lang="pl-PL" sz="1800" dirty="0"/>
              <a:t>W przypadku kół zębatych mimośrodowych i kół zębatych </a:t>
            </a:r>
            <a:r>
              <a:rPr lang="pl-PL" sz="1800" dirty="0" smtClean="0"/>
              <a:t>osadzonych na wygiętych wałach, </a:t>
            </a:r>
            <a:r>
              <a:rPr lang="pl-PL" sz="1800" dirty="0"/>
              <a:t>ponownie zobaczysz </a:t>
            </a:r>
            <a:r>
              <a:rPr lang="pl-PL" sz="1800" dirty="0" smtClean="0"/>
              <a:t>wstęgi </a:t>
            </a:r>
            <a:r>
              <a:rPr lang="pl-PL" sz="1800" dirty="0"/>
              <a:t>boczne </a:t>
            </a:r>
            <a:r>
              <a:rPr lang="pl-PL" sz="1800" dirty="0" smtClean="0"/>
              <a:t>wokół częstotliwości zazębienia GM (dla koła zębatego z nieprawidłowościami).</a:t>
            </a:r>
          </a:p>
          <a:p>
            <a:pPr marL="0" indent="0" algn="just">
              <a:buNone/>
            </a:pPr>
            <a:r>
              <a:rPr lang="pl-PL" sz="1800" dirty="0" smtClean="0"/>
              <a:t>Najczęściej będzie to tylko jedna wstęga boczna GM </a:t>
            </a:r>
            <a:r>
              <a:rPr lang="pl-PL" sz="1800" dirty="0"/>
              <a:t>± </a:t>
            </a:r>
            <a:r>
              <a:rPr lang="pl-PL" sz="1800" dirty="0" smtClean="0"/>
              <a:t>1X, </a:t>
            </a:r>
            <a:r>
              <a:rPr lang="pl-PL" sz="1800" dirty="0"/>
              <a:t>a nie </a:t>
            </a:r>
            <a:r>
              <a:rPr lang="pl-PL" sz="1800" dirty="0" smtClean="0"/>
              <a:t>cała rodzina.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95" y="3006038"/>
            <a:ext cx="3523809" cy="1714286"/>
          </a:xfrm>
        </p:spPr>
      </p:pic>
    </p:spTree>
    <p:extLst>
      <p:ext uri="{BB962C8B-B14F-4D97-AF65-F5344CB8AC3E}">
        <p14:creationId xmlns:p14="http://schemas.microsoft.com/office/powerpoint/2010/main" val="33688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Uszkodzenia </a:t>
            </a:r>
            <a:r>
              <a:rPr lang="pl-PL" dirty="0" smtClean="0"/>
              <a:t>przekładni zębatych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 smtClean="0">
                <a:solidFill>
                  <a:srgbClr val="00B050"/>
                </a:solidFill>
              </a:rPr>
              <a:t>NIEWSPÓŁOSIOWOŚĆ</a:t>
            </a:r>
          </a:p>
          <a:p>
            <a:pPr marL="0" indent="0" algn="just">
              <a:buNone/>
            </a:pPr>
            <a:r>
              <a:rPr lang="pl-PL" sz="1800" dirty="0"/>
              <a:t>Niewspółosiowe koła zębate będą również generować </a:t>
            </a:r>
            <a:r>
              <a:rPr lang="pl-PL" sz="1800" dirty="0" smtClean="0"/>
              <a:t>wysokie amplitudy </a:t>
            </a:r>
            <a:br>
              <a:rPr lang="pl-PL" sz="1800" dirty="0" smtClean="0"/>
            </a:br>
            <a:r>
              <a:rPr lang="pl-PL" sz="1800" dirty="0" smtClean="0"/>
              <a:t>o częstotliwości zazębienia GM </a:t>
            </a:r>
            <a:r>
              <a:rPr lang="pl-PL" sz="1800" dirty="0"/>
              <a:t>z wstęgami bocznymi, jednak często występują harmoniczne częstotliwości zazębienia, z wyższymi poziomami przy dwu- i trzykrotnej częstotliwości </a:t>
            </a:r>
            <a:r>
              <a:rPr lang="pl-PL" sz="1800" dirty="0" smtClean="0"/>
              <a:t>zazębienia:</a:t>
            </a:r>
          </a:p>
          <a:p>
            <a:pPr marL="0" indent="0" algn="just">
              <a:buNone/>
            </a:pPr>
            <a:r>
              <a:rPr lang="pl-PL" sz="1800" dirty="0"/>
              <a:t>GM ± </a:t>
            </a:r>
            <a:r>
              <a:rPr lang="pl-PL" sz="1800" dirty="0" smtClean="0"/>
              <a:t>1X</a:t>
            </a:r>
          </a:p>
          <a:p>
            <a:pPr marL="0" indent="0" algn="just">
              <a:buNone/>
            </a:pPr>
            <a:r>
              <a:rPr lang="pl-PL" sz="1800" dirty="0" smtClean="0"/>
              <a:t>2GM </a:t>
            </a:r>
            <a:r>
              <a:rPr lang="pl-PL" sz="1800" dirty="0"/>
              <a:t>± </a:t>
            </a:r>
            <a:r>
              <a:rPr lang="pl-PL" sz="1800" dirty="0" smtClean="0"/>
              <a:t>1X</a:t>
            </a:r>
          </a:p>
          <a:p>
            <a:pPr marL="0" indent="0" algn="just">
              <a:buNone/>
            </a:pPr>
            <a:r>
              <a:rPr lang="pl-PL" sz="1800" dirty="0" smtClean="0"/>
              <a:t>3GM </a:t>
            </a:r>
            <a:r>
              <a:rPr lang="pl-PL" sz="1800" dirty="0"/>
              <a:t>± 1X</a:t>
            </a:r>
            <a:r>
              <a:rPr lang="pl-PL" sz="1800" dirty="0" smtClean="0"/>
              <a:t> </a:t>
            </a:r>
          </a:p>
          <a:p>
            <a:pPr marL="0" indent="0" algn="just">
              <a:buNone/>
            </a:pPr>
            <a:r>
              <a:rPr lang="pl-PL" sz="1800" dirty="0" smtClean="0"/>
              <a:t>Dlatego </a:t>
            </a:r>
            <a:r>
              <a:rPr lang="pl-PL" sz="1800" dirty="0"/>
              <a:t>ważne jest, aby ustawić wystarczająco </a:t>
            </a:r>
            <a:r>
              <a:rPr lang="pl-PL" sz="1800" dirty="0" smtClean="0"/>
              <a:t>szeroki </a:t>
            </a:r>
            <a:r>
              <a:rPr lang="pl-PL" sz="1800" dirty="0"/>
              <a:t>zakres częstotliwości (</a:t>
            </a:r>
            <a:r>
              <a:rPr lang="pl-PL" sz="1800" dirty="0" err="1"/>
              <a:t>Fmax</a:t>
            </a:r>
            <a:r>
              <a:rPr lang="pl-PL" sz="1800" dirty="0"/>
              <a:t>), aby zobaczyć te </a:t>
            </a:r>
            <a:r>
              <a:rPr lang="pl-PL" sz="1800" dirty="0" smtClean="0"/>
              <a:t>harmoniczne.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95" y="3006038"/>
            <a:ext cx="3523809" cy="1714286"/>
          </a:xfrm>
        </p:spPr>
      </p:pic>
    </p:spTree>
    <p:extLst>
      <p:ext uri="{BB962C8B-B14F-4D97-AF65-F5344CB8AC3E}">
        <p14:creationId xmlns:p14="http://schemas.microsoft.com/office/powerpoint/2010/main" val="50794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Uszkodzenia </a:t>
            </a:r>
            <a:r>
              <a:rPr lang="pl-PL" dirty="0" smtClean="0"/>
              <a:t>przekładni zębatych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 smtClean="0">
                <a:solidFill>
                  <a:srgbClr val="00B050"/>
                </a:solidFill>
              </a:rPr>
              <a:t>NIEWSPÓŁOSIOWOŚĆ</a:t>
            </a:r>
          </a:p>
          <a:p>
            <a:pPr marL="0" indent="0" algn="just">
              <a:buNone/>
            </a:pPr>
            <a:r>
              <a:rPr lang="pl-PL" sz="1800" dirty="0"/>
              <a:t>Przyjrzyjmy się bliżej danym z </a:t>
            </a:r>
            <a:r>
              <a:rPr lang="pl-PL" sz="1800" dirty="0" smtClean="0"/>
              <a:t>przekładni testowej, w której koła </a:t>
            </a:r>
            <a:r>
              <a:rPr lang="pl-PL" sz="1800" dirty="0"/>
              <a:t>zębate zostały wyparte z osi. Widzimy nierównomierne </a:t>
            </a:r>
            <a:r>
              <a:rPr lang="pl-PL" sz="1800" dirty="0" smtClean="0"/>
              <a:t>drgania w przebiegu czasowym.</a:t>
            </a:r>
          </a:p>
          <a:p>
            <a:pPr marL="0" indent="0" algn="just">
              <a:buNone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r>
              <a:rPr lang="pl-PL" sz="1800" dirty="0" smtClean="0"/>
              <a:t>W widmie rzędów zobaczymy GM i jej harmoniczne oraz wstęgi boczne (wynikające ze zmienności amplitud w czasie jednego obrotu koła) 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52722"/>
            <a:ext cx="4038600" cy="1260454"/>
          </a:xfrm>
        </p:spPr>
      </p:pic>
      <p:pic>
        <p:nvPicPr>
          <p:cNvPr id="7" name="Symbol zastępczy zawartości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0"/>
            <a:ext cx="4038600" cy="121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Uszkodzenia </a:t>
            </a:r>
            <a:r>
              <a:rPr lang="pl-PL" dirty="0" smtClean="0"/>
              <a:t>przekładni zębatych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 smtClean="0">
                <a:solidFill>
                  <a:srgbClr val="00B050"/>
                </a:solidFill>
              </a:rPr>
              <a:t>PĘKNIECIE LUB ZŁAMANIE ZĘBA</a:t>
            </a:r>
          </a:p>
          <a:p>
            <a:pPr marL="0" indent="0" algn="just">
              <a:buNone/>
            </a:pPr>
            <a:r>
              <a:rPr lang="pl-PL" sz="1800" dirty="0"/>
              <a:t>Pęknięty lub złamany ząb będzie </a:t>
            </a:r>
            <a:r>
              <a:rPr lang="pl-PL" sz="1800" dirty="0" smtClean="0"/>
              <a:t>generował: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1800" dirty="0" smtClean="0"/>
              <a:t>wysoką </a:t>
            </a:r>
            <a:r>
              <a:rPr lang="pl-PL" sz="1800" dirty="0"/>
              <a:t>amplitudę przy </a:t>
            </a:r>
            <a:r>
              <a:rPr lang="pl-PL" sz="1800" dirty="0" smtClean="0"/>
              <a:t>częstotliwości obrotów </a:t>
            </a:r>
            <a:r>
              <a:rPr lang="pl-PL" sz="1800" dirty="0"/>
              <a:t>tego koła </a:t>
            </a:r>
            <a:r>
              <a:rPr lang="pl-PL" sz="1800" dirty="0" smtClean="0"/>
              <a:t>(np. 1X dla koła na wale wejściowym),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1800" dirty="0" smtClean="0"/>
              <a:t>wzbudzenie częstotliwości własnej przekładni wraz ze wstęgami bocznymi GNF </a:t>
            </a:r>
            <a:r>
              <a:rPr lang="pl-PL" sz="1800" dirty="0"/>
              <a:t>± </a:t>
            </a:r>
            <a:r>
              <a:rPr lang="pl-PL" sz="1800" dirty="0" smtClean="0"/>
              <a:t>1X.</a:t>
            </a:r>
            <a:endParaRPr lang="pl-PL" sz="1800" dirty="0"/>
          </a:p>
          <a:p>
            <a:pPr marL="0" indent="0" algn="just">
              <a:buNone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95" y="3006038"/>
            <a:ext cx="3523809" cy="1714286"/>
          </a:xfrm>
        </p:spPr>
      </p:pic>
    </p:spTree>
    <p:extLst>
      <p:ext uri="{BB962C8B-B14F-4D97-AF65-F5344CB8AC3E}">
        <p14:creationId xmlns:p14="http://schemas.microsoft.com/office/powerpoint/2010/main" val="276199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Uszkodzenia </a:t>
            </a:r>
            <a:r>
              <a:rPr lang="pl-PL" dirty="0" smtClean="0"/>
              <a:t>przekładni zębatych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 smtClean="0">
                <a:solidFill>
                  <a:srgbClr val="00B050"/>
                </a:solidFill>
              </a:rPr>
              <a:t>PĘKNIECIE LUB ZŁAMANIE ZĘBA</a:t>
            </a:r>
          </a:p>
          <a:p>
            <a:pPr marL="0" indent="0" algn="just">
              <a:buNone/>
            </a:pPr>
            <a:r>
              <a:rPr lang="pl-PL" sz="1800" dirty="0"/>
              <a:t>Jednak najlepszym sposobem, aby </a:t>
            </a:r>
            <a:r>
              <a:rPr lang="pl-PL" sz="1800" dirty="0" smtClean="0"/>
              <a:t>wykryć </a:t>
            </a:r>
            <a:r>
              <a:rPr lang="pl-PL" sz="1800" dirty="0"/>
              <a:t>pęknięty lub złamany ząb, jest </a:t>
            </a:r>
            <a:r>
              <a:rPr lang="pl-PL" sz="1800" dirty="0" smtClean="0"/>
              <a:t>analiza przebiegu czasowego. </a:t>
            </a:r>
          </a:p>
          <a:p>
            <a:pPr marL="0" indent="0" algn="just">
              <a:buNone/>
            </a:pPr>
            <a:r>
              <a:rPr lang="pl-PL" sz="1800" dirty="0" smtClean="0"/>
              <a:t>Gdyby </a:t>
            </a:r>
            <a:r>
              <a:rPr lang="pl-PL" sz="1800" dirty="0"/>
              <a:t>było dwanaście zębów, jeden z 12 impulsów w przebiegu będzie bardzo </a:t>
            </a:r>
            <a:r>
              <a:rPr lang="pl-PL" sz="1800" dirty="0" smtClean="0"/>
              <a:t>różnił się </a:t>
            </a:r>
            <a:r>
              <a:rPr lang="pl-PL" sz="1800" dirty="0"/>
              <a:t>od pozostałych impulsów</a:t>
            </a:r>
            <a:r>
              <a:rPr lang="pl-PL" sz="1800" dirty="0" smtClean="0"/>
              <a:t>.</a:t>
            </a:r>
          </a:p>
          <a:p>
            <a:pPr marL="0" indent="0" algn="just">
              <a:buNone/>
            </a:pPr>
            <a:r>
              <a:rPr lang="pl-PL" sz="1800" dirty="0" smtClean="0"/>
              <a:t>Oczywiście </a:t>
            </a:r>
            <a:r>
              <a:rPr lang="pl-PL" sz="1800" dirty="0"/>
              <a:t>różnica czasu między tymi impulsami będzie równa okresowi </a:t>
            </a:r>
            <a:r>
              <a:rPr lang="pl-PL" sz="1800" dirty="0" smtClean="0"/>
              <a:t>ruchu obrotowego </a:t>
            </a:r>
            <a:r>
              <a:rPr lang="pl-PL" sz="1800" dirty="0"/>
              <a:t>tego koła zębatego </a:t>
            </a:r>
            <a:r>
              <a:rPr lang="pl-PL" sz="1800" dirty="0" smtClean="0"/>
              <a:t>(ponieważ ząb </a:t>
            </a:r>
            <a:r>
              <a:rPr lang="pl-PL" sz="1800" dirty="0"/>
              <a:t>zazębia się raz na obrót).</a:t>
            </a:r>
            <a:endParaRPr lang="pl-PL" sz="1800" dirty="0" smtClean="0"/>
          </a:p>
          <a:p>
            <a:pPr marL="0" indent="0" algn="just">
              <a:buNone/>
            </a:pPr>
            <a:endParaRPr lang="pl-PL" sz="18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95" y="3006038"/>
            <a:ext cx="3523809" cy="1714286"/>
          </a:xfrm>
        </p:spPr>
      </p:pic>
    </p:spTree>
    <p:extLst>
      <p:ext uri="{BB962C8B-B14F-4D97-AF65-F5344CB8AC3E}">
        <p14:creationId xmlns:p14="http://schemas.microsoft.com/office/powerpoint/2010/main" val="684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Uszkodzenia </a:t>
            </a:r>
            <a:r>
              <a:rPr lang="pl-PL" dirty="0" smtClean="0"/>
              <a:t>przekładni zębatych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 smtClean="0">
                <a:solidFill>
                  <a:srgbClr val="00B050"/>
                </a:solidFill>
              </a:rPr>
              <a:t>„ZĄB MYŚLIWSKI”</a:t>
            </a:r>
          </a:p>
          <a:p>
            <a:pPr marL="0" indent="0" algn="just">
              <a:buNone/>
            </a:pPr>
            <a:r>
              <a:rPr lang="pl-PL" sz="1800" dirty="0"/>
              <a:t>Tak zwana „częstotliwość zęba myśliwskiego” to </a:t>
            </a:r>
            <a:r>
              <a:rPr lang="pl-PL" sz="1800" dirty="0" smtClean="0"/>
              <a:t>częstotliwość, </a:t>
            </a:r>
            <a:r>
              <a:rPr lang="pl-PL" sz="1800" dirty="0"/>
              <a:t>z jaką ząb jednego koła zębatego wchodzi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kontakt się z określonym zębem drugiego koła zębatego. </a:t>
            </a:r>
            <a:endParaRPr lang="pl-PL" sz="1800" dirty="0" smtClean="0"/>
          </a:p>
          <a:p>
            <a:pPr marL="0" indent="0" algn="just">
              <a:buNone/>
            </a:pPr>
            <a:r>
              <a:rPr lang="pl-PL" sz="1800" dirty="0" smtClean="0"/>
              <a:t>Jeśli </a:t>
            </a:r>
            <a:r>
              <a:rPr lang="pl-PL" sz="1800" dirty="0"/>
              <a:t>przełożenie jest liczbą całkowitą, taką jak 1, 2 lub 3, </a:t>
            </a:r>
            <a:r>
              <a:rPr lang="pl-PL" sz="1800" dirty="0" smtClean="0"/>
              <a:t>„częstotliwość </a:t>
            </a:r>
            <a:r>
              <a:rPr lang="pl-PL" sz="1800" dirty="0"/>
              <a:t>zęba </a:t>
            </a:r>
            <a:r>
              <a:rPr lang="pl-PL" sz="1800" dirty="0" smtClean="0"/>
              <a:t>myśliwskiego” </a:t>
            </a:r>
            <a:r>
              <a:rPr lang="pl-PL" sz="1800" dirty="0"/>
              <a:t>będzie równa prędkości obrotowej większego koła zębatego, a te same zęby będą stykać się raz na obrót dużego koła. </a:t>
            </a:r>
            <a:endParaRPr lang="pl-PL" sz="1800" dirty="0" smtClean="0"/>
          </a:p>
          <a:p>
            <a:pPr marL="0" indent="0" algn="just">
              <a:buNone/>
            </a:pPr>
            <a:endParaRPr lang="pl-PL" sz="1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660" y="2876306"/>
            <a:ext cx="2537680" cy="1973751"/>
          </a:xfrm>
        </p:spPr>
      </p:pic>
    </p:spTree>
    <p:extLst>
      <p:ext uri="{BB962C8B-B14F-4D97-AF65-F5344CB8AC3E}">
        <p14:creationId xmlns:p14="http://schemas.microsoft.com/office/powerpoint/2010/main" val="22859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Uszkodzenia </a:t>
            </a:r>
            <a:r>
              <a:rPr lang="pl-PL" dirty="0" smtClean="0"/>
              <a:t>przekładni zębatych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 smtClean="0">
                <a:solidFill>
                  <a:srgbClr val="00B050"/>
                </a:solidFill>
              </a:rPr>
              <a:t>„ZĄB MYŚLIWSKI”</a:t>
            </a:r>
          </a:p>
          <a:p>
            <a:pPr marL="0" indent="0" algn="just">
              <a:buNone/>
            </a:pPr>
            <a:r>
              <a:rPr lang="pl-PL" sz="1800" dirty="0"/>
              <a:t>Spowoduje to nierównomierne zużycie kół zębatych – niewielka wada jednego zęba będzie wielokrotnie stykać się </a:t>
            </a:r>
            <a:br>
              <a:rPr lang="pl-PL" sz="1800" dirty="0"/>
            </a:br>
            <a:r>
              <a:rPr lang="pl-PL" sz="1800" dirty="0"/>
              <a:t>z tymi samymi zębami drugiego koła zębatego, powodując miejscowe zużycie tych zębów.</a:t>
            </a:r>
          </a:p>
          <a:p>
            <a:pPr marL="0" indent="0" algn="just">
              <a:buNone/>
            </a:pPr>
            <a:r>
              <a:rPr lang="pl-PL" sz="1800" dirty="0" smtClean="0"/>
              <a:t>Z </a:t>
            </a:r>
            <a:r>
              <a:rPr lang="pl-PL" sz="1800" dirty="0"/>
              <a:t>tego powodu skrzynie biegów nie są produkowane z </a:t>
            </a:r>
            <a:r>
              <a:rPr lang="pl-PL" sz="1800" dirty="0" smtClean="0"/>
              <a:t>tymi prostymi przełożeniami</a:t>
            </a:r>
            <a:r>
              <a:rPr lang="pl-PL" sz="1800" dirty="0"/>
              <a:t>, chyba że jest to absolutnie konieczne. W idealnym przypadku częstotliwość zębów myśliwskich powinna być jak najniższa, aby równomiernie rozłożyć zużycie obu kół zębatych. Oznacza to, że liczba zębów na każdym kole powinna być liczbą pierwszą.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660" y="2876306"/>
            <a:ext cx="2537680" cy="1973751"/>
          </a:xfrm>
        </p:spPr>
      </p:pic>
    </p:spTree>
    <p:extLst>
      <p:ext uri="{BB962C8B-B14F-4D97-AF65-F5344CB8AC3E}">
        <p14:creationId xmlns:p14="http://schemas.microsoft.com/office/powerpoint/2010/main" val="238601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Uszkodzenia </a:t>
            </a:r>
            <a:r>
              <a:rPr lang="pl-PL" dirty="0" smtClean="0"/>
              <a:t>przekładni zębatych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 smtClean="0">
                <a:solidFill>
                  <a:srgbClr val="00B050"/>
                </a:solidFill>
              </a:rPr>
              <a:t>„ZĄB MYŚLIWSKI”</a:t>
            </a:r>
          </a:p>
          <a:p>
            <a:pPr marL="0" indent="0" algn="just">
              <a:buNone/>
            </a:pPr>
            <a:r>
              <a:rPr lang="pl-PL" sz="1800" dirty="0"/>
              <a:t>W praktyce </a:t>
            </a:r>
            <a:r>
              <a:rPr lang="pl-PL" sz="1800" dirty="0" smtClean="0"/>
              <a:t>„częstotliwość </a:t>
            </a:r>
            <a:r>
              <a:rPr lang="pl-PL" sz="1800" dirty="0"/>
              <a:t>zębów </a:t>
            </a:r>
            <a:r>
              <a:rPr lang="pl-PL" sz="1800" dirty="0" smtClean="0"/>
              <a:t>myśliwskich” </a:t>
            </a:r>
            <a:r>
              <a:rPr lang="pl-PL" sz="1800" dirty="0"/>
              <a:t>jest wykorzystywana do wykrywania usterek zarówno w kole zębatym, jak i zębniku, które mogły wystąpić podczas produkcji lub w wyniku nieprawidłowej obsługi. Zazwyczaj jest to niska częstotliwość i słychać „warczenie” z przekładni.</a:t>
            </a:r>
          </a:p>
          <a:p>
            <a:pPr marL="0" indent="0" algn="just">
              <a:buNone/>
            </a:pPr>
            <a:r>
              <a:rPr lang="pl-PL" sz="1800" dirty="0" smtClean="0"/>
              <a:t>„Częstotliwość </a:t>
            </a:r>
            <a:r>
              <a:rPr lang="pl-PL" sz="1800" dirty="0"/>
              <a:t>zębów </a:t>
            </a:r>
            <a:r>
              <a:rPr lang="pl-PL" sz="1800" dirty="0" smtClean="0"/>
              <a:t>myśliwskich” </a:t>
            </a:r>
            <a:r>
              <a:rPr lang="pl-PL" sz="1800" dirty="0"/>
              <a:t>pary kół zębatych to częstotliwość zazębienia koła podzielona przez najmniejszą wspólną wielokrotność liczby zębów na dwóch kołach zębatych. Najmniejsza wspólna wielokrotność jest często iloczynem liczby </a:t>
            </a:r>
            <a:r>
              <a:rPr lang="pl-PL" sz="1800" dirty="0" smtClean="0"/>
              <a:t>zębów.</a:t>
            </a:r>
          </a:p>
          <a:p>
            <a:pPr marL="0" indent="0" algn="just">
              <a:buNone/>
            </a:pPr>
            <a:endParaRPr lang="pl-PL" sz="18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95" y="3006038"/>
            <a:ext cx="3523809" cy="1714286"/>
          </a:xfrm>
        </p:spPr>
      </p:pic>
    </p:spTree>
    <p:extLst>
      <p:ext uri="{BB962C8B-B14F-4D97-AF65-F5344CB8AC3E}">
        <p14:creationId xmlns:p14="http://schemas.microsoft.com/office/powerpoint/2010/main" val="28329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Podsumowanie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 err="1"/>
              <a:t>Wibrodiagnostyka</a:t>
            </a:r>
            <a:r>
              <a:rPr lang="pl-PL" sz="1800" dirty="0"/>
              <a:t> bardzo często jest używana podczas wykrywania usterek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pracy przekładni zębatych, a wnioski niejednokrotnie są formułowane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efekcie analizy widma drgań</a:t>
            </a:r>
            <a:r>
              <a:rPr lang="pl-PL" sz="1800" dirty="0" smtClean="0"/>
              <a:t>.</a:t>
            </a:r>
          </a:p>
          <a:p>
            <a:pPr marL="0" indent="0" algn="just">
              <a:buNone/>
            </a:pPr>
            <a:r>
              <a:rPr lang="pl-PL" sz="1800" dirty="0" smtClean="0"/>
              <a:t>Stanowi </a:t>
            </a:r>
            <a:r>
              <a:rPr lang="pl-PL" sz="1800" dirty="0"/>
              <a:t>ono przetworzenie przebiegu czasowego wibracji w spektrum częstotliwości. Tym sposobem sygnał wytwarzany przez maszynę dzieli się na poszczególne elementy składowe. Stąd też w oparciu o budowę maszyny oraz jej podstawowe parametry ruchowe jest możliwe przypisanie poszczególnych elementów do składowych widma drgań.</a:t>
            </a:r>
          </a:p>
        </p:txBody>
      </p:sp>
      <p:pic>
        <p:nvPicPr>
          <p:cNvPr id="7" name="Symbol zastępczy zawartości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95" y="4379010"/>
            <a:ext cx="3523809" cy="1714286"/>
          </a:xfrm>
          <a:prstGeom prst="rect">
            <a:avLst/>
          </a:prstGeom>
        </p:spPr>
      </p:pic>
      <p:cxnSp>
        <p:nvCxnSpPr>
          <p:cNvPr id="8" name="Łącznik prosty 7"/>
          <p:cNvCxnSpPr/>
          <p:nvPr/>
        </p:nvCxnSpPr>
        <p:spPr>
          <a:xfrm>
            <a:off x="5553969" y="2368472"/>
            <a:ext cx="158417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6634089" y="1792408"/>
            <a:ext cx="0" cy="11521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6526077" y="1792408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>
            <a:off x="6526077" y="2944536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6634089" y="2944536"/>
            <a:ext cx="0" cy="6480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6526077" y="2939113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6526077" y="3587611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6058025" y="2296464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6058025" y="2448864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6850113" y="2296464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>
            <a:off x="6850113" y="2448864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7028950" y="3186652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>
            <a:off x="7028950" y="3339052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>
            <a:off x="6166037" y="3195361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/>
        </p:nvCxnSpPr>
        <p:spPr>
          <a:xfrm>
            <a:off x="6166037" y="3347761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6130033" y="3268572"/>
            <a:ext cx="158417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5529016" y="199914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dirty="0"/>
              <a:t>f</a:t>
            </a:r>
            <a:r>
              <a:rPr lang="pl-PL" baseline="-25000" dirty="0"/>
              <a:t>1</a:t>
            </a:r>
            <a:endParaRPr lang="pl-PL" dirty="0"/>
          </a:p>
        </p:txBody>
      </p:sp>
      <p:sp>
        <p:nvSpPr>
          <p:cNvPr id="25" name="Prostokąt 24"/>
          <p:cNvSpPr/>
          <p:nvPr/>
        </p:nvSpPr>
        <p:spPr>
          <a:xfrm>
            <a:off x="7406606" y="2885297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dirty="0" smtClean="0"/>
              <a:t>f</a:t>
            </a:r>
            <a:r>
              <a:rPr lang="pl-PL" baseline="-25000" dirty="0" smtClean="0"/>
              <a:t>2</a:t>
            </a:r>
            <a:endParaRPr lang="pl-PL" dirty="0"/>
          </a:p>
        </p:txBody>
      </p:sp>
      <p:sp>
        <p:nvSpPr>
          <p:cNvPr id="26" name="Prostokąt 25"/>
          <p:cNvSpPr/>
          <p:nvPr/>
        </p:nvSpPr>
        <p:spPr>
          <a:xfrm>
            <a:off x="6721972" y="1607742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dirty="0" smtClean="0"/>
              <a:t>z</a:t>
            </a:r>
            <a:r>
              <a:rPr lang="pl-PL" baseline="-25000" dirty="0" smtClean="0"/>
              <a:t>1</a:t>
            </a:r>
            <a:endParaRPr lang="pl-PL" dirty="0"/>
          </a:p>
        </p:txBody>
      </p:sp>
      <p:sp>
        <p:nvSpPr>
          <p:cNvPr id="27" name="Prostokąt 26"/>
          <p:cNvSpPr/>
          <p:nvPr/>
        </p:nvSpPr>
        <p:spPr>
          <a:xfrm>
            <a:off x="6742091" y="3419708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dirty="0" smtClean="0"/>
              <a:t>z</a:t>
            </a:r>
            <a:r>
              <a:rPr lang="pl-PL" baseline="-25000" dirty="0" smtClean="0"/>
              <a:t>2</a:t>
            </a:r>
            <a:endParaRPr lang="pl-PL" dirty="0"/>
          </a:p>
        </p:txBody>
      </p:sp>
      <p:sp>
        <p:nvSpPr>
          <p:cNvPr id="28" name="Prostokąt 27"/>
          <p:cNvSpPr/>
          <p:nvPr/>
        </p:nvSpPr>
        <p:spPr>
          <a:xfrm>
            <a:off x="6090490" y="2737805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dirty="0" smtClean="0"/>
              <a:t>GM</a:t>
            </a:r>
            <a:endParaRPr lang="pl-PL" dirty="0"/>
          </a:p>
        </p:txBody>
      </p:sp>
      <p:cxnSp>
        <p:nvCxnSpPr>
          <p:cNvPr id="29" name="Łącznik prosty ze strzałką 28"/>
          <p:cNvCxnSpPr/>
          <p:nvPr/>
        </p:nvCxnSpPr>
        <p:spPr>
          <a:xfrm flipH="1">
            <a:off x="5220072" y="2368472"/>
            <a:ext cx="642690" cy="26447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 flipH="1">
            <a:off x="5693055" y="3254629"/>
            <a:ext cx="817120" cy="18389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>
            <a:off x="6712835" y="2927908"/>
            <a:ext cx="270323" cy="182587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zakrzywiony 43"/>
          <p:cNvCxnSpPr/>
          <p:nvPr/>
        </p:nvCxnSpPr>
        <p:spPr>
          <a:xfrm rot="16200000" flipH="1">
            <a:off x="5118494" y="4918546"/>
            <a:ext cx="482368" cy="152837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90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Podsumowanie </a:t>
            </a:r>
            <a:r>
              <a:rPr lang="pl-PL" dirty="0" err="1" smtClean="0"/>
              <a:t>wibrodiagnostyki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/>
              <a:t>Jak odróżnić za pomocą </a:t>
            </a:r>
            <a:r>
              <a:rPr lang="pl-PL" sz="1800" dirty="0" err="1"/>
              <a:t>wibrodiagnostyki</a:t>
            </a:r>
            <a:r>
              <a:rPr lang="pl-PL" sz="1800" dirty="0"/>
              <a:t> uszkodzenie przekładni od uszkodzenia łożyska? </a:t>
            </a:r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r>
              <a:rPr lang="pl-PL" sz="1800" dirty="0"/>
              <a:t>W celu poprawnej identyfikacji źródła drgań całego mechanizmu należy zwrócić uwagę na fakt, że częstotliwości defektów w łożyskach nigdy nie są całkowitymi wielokrotnościami obrotów </a:t>
            </a:r>
            <a:r>
              <a:rPr lang="pl-PL" sz="1800" dirty="0" smtClean="0"/>
              <a:t>wału (z którym współpracuje łożysko), </a:t>
            </a:r>
            <a:r>
              <a:rPr lang="pl-PL" sz="1800" dirty="0"/>
              <a:t>w przeciwieństwie do częstotliwości zazębień przekładni. Dla przykładu: obserwując na widmie, odniesionym do obrotów podpartego wału (1X) wyraźny wzrost amplitud częstotliwości </a:t>
            </a:r>
            <a:r>
              <a:rPr lang="pl-PL" sz="1800" dirty="0" err="1"/>
              <a:t>np</a:t>
            </a:r>
            <a:r>
              <a:rPr lang="pl-PL" sz="1800" dirty="0"/>
              <a:t> 4.733X lub 6.382X, istnieje wysokie prawdopodobieństwo, że uszkodzone jest łożysko.</a:t>
            </a:r>
          </a:p>
        </p:txBody>
      </p:sp>
      <p:pic>
        <p:nvPicPr>
          <p:cNvPr id="7" name="Symbol zastępczy zawartości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95" y="4379010"/>
            <a:ext cx="3523809" cy="1714286"/>
          </a:xfrm>
          <a:prstGeom prst="rect">
            <a:avLst/>
          </a:prstGeom>
        </p:spPr>
      </p:pic>
      <p:cxnSp>
        <p:nvCxnSpPr>
          <p:cNvPr id="8" name="Łącznik prosty 7"/>
          <p:cNvCxnSpPr/>
          <p:nvPr/>
        </p:nvCxnSpPr>
        <p:spPr>
          <a:xfrm>
            <a:off x="5553969" y="2368472"/>
            <a:ext cx="158417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6634089" y="1792408"/>
            <a:ext cx="0" cy="11521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6526077" y="1792408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>
            <a:off x="6526077" y="2944536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6634089" y="2944536"/>
            <a:ext cx="0" cy="6480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6526077" y="2939113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6526077" y="3587611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6058025" y="2296464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6058025" y="2448864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6850113" y="2296464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>
            <a:off x="6850113" y="2448864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7028950" y="3186652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>
            <a:off x="7028950" y="3339052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>
            <a:off x="6166037" y="3195361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/>
        </p:nvCxnSpPr>
        <p:spPr>
          <a:xfrm>
            <a:off x="6166037" y="3347761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6130033" y="3268572"/>
            <a:ext cx="158417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5529016" y="199914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dirty="0"/>
              <a:t>f</a:t>
            </a:r>
            <a:r>
              <a:rPr lang="pl-PL" baseline="-25000" dirty="0"/>
              <a:t>1</a:t>
            </a:r>
            <a:endParaRPr lang="pl-PL" dirty="0"/>
          </a:p>
        </p:txBody>
      </p:sp>
      <p:sp>
        <p:nvSpPr>
          <p:cNvPr id="25" name="Prostokąt 24"/>
          <p:cNvSpPr/>
          <p:nvPr/>
        </p:nvSpPr>
        <p:spPr>
          <a:xfrm>
            <a:off x="7406606" y="2885297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dirty="0" smtClean="0"/>
              <a:t>f</a:t>
            </a:r>
            <a:r>
              <a:rPr lang="pl-PL" baseline="-25000" dirty="0" smtClean="0"/>
              <a:t>2</a:t>
            </a:r>
            <a:endParaRPr lang="pl-PL" dirty="0"/>
          </a:p>
        </p:txBody>
      </p:sp>
      <p:sp>
        <p:nvSpPr>
          <p:cNvPr id="26" name="Prostokąt 25"/>
          <p:cNvSpPr/>
          <p:nvPr/>
        </p:nvSpPr>
        <p:spPr>
          <a:xfrm>
            <a:off x="6721972" y="1607742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dirty="0" smtClean="0"/>
              <a:t>z</a:t>
            </a:r>
            <a:r>
              <a:rPr lang="pl-PL" baseline="-25000" dirty="0" smtClean="0"/>
              <a:t>1</a:t>
            </a:r>
            <a:endParaRPr lang="pl-PL" dirty="0"/>
          </a:p>
        </p:txBody>
      </p:sp>
      <p:sp>
        <p:nvSpPr>
          <p:cNvPr id="27" name="Prostokąt 26"/>
          <p:cNvSpPr/>
          <p:nvPr/>
        </p:nvSpPr>
        <p:spPr>
          <a:xfrm>
            <a:off x="6742091" y="3419708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dirty="0" smtClean="0"/>
              <a:t>z</a:t>
            </a:r>
            <a:r>
              <a:rPr lang="pl-PL" baseline="-25000" dirty="0" smtClean="0"/>
              <a:t>2</a:t>
            </a:r>
            <a:endParaRPr lang="pl-PL" dirty="0"/>
          </a:p>
        </p:txBody>
      </p:sp>
      <p:sp>
        <p:nvSpPr>
          <p:cNvPr id="28" name="Prostokąt 27"/>
          <p:cNvSpPr/>
          <p:nvPr/>
        </p:nvSpPr>
        <p:spPr>
          <a:xfrm>
            <a:off x="6090490" y="2737805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dirty="0" smtClean="0"/>
              <a:t>GM</a:t>
            </a:r>
            <a:endParaRPr lang="pl-PL" dirty="0"/>
          </a:p>
        </p:txBody>
      </p:sp>
      <p:cxnSp>
        <p:nvCxnSpPr>
          <p:cNvPr id="29" name="Łącznik prosty ze strzałką 28"/>
          <p:cNvCxnSpPr/>
          <p:nvPr/>
        </p:nvCxnSpPr>
        <p:spPr>
          <a:xfrm flipH="1">
            <a:off x="5220072" y="2368472"/>
            <a:ext cx="642690" cy="26447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 flipH="1">
            <a:off x="5693055" y="3254629"/>
            <a:ext cx="817120" cy="18389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>
            <a:off x="6712835" y="2927908"/>
            <a:ext cx="270323" cy="182587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zakrzywiony 43"/>
          <p:cNvCxnSpPr/>
          <p:nvPr/>
        </p:nvCxnSpPr>
        <p:spPr>
          <a:xfrm rot="16200000" flipH="1">
            <a:off x="5118494" y="4918546"/>
            <a:ext cx="482368" cy="152837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 flipV="1">
            <a:off x="5796136" y="5013176"/>
            <a:ext cx="0" cy="72008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 flipV="1">
            <a:off x="6084168" y="5013176"/>
            <a:ext cx="0" cy="72008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/>
          <p:nvPr/>
        </p:nvCxnSpPr>
        <p:spPr>
          <a:xfrm flipH="1">
            <a:off x="5796136" y="2448864"/>
            <a:ext cx="369901" cy="256431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zakrzywiony 37"/>
          <p:cNvCxnSpPr/>
          <p:nvPr/>
        </p:nvCxnSpPr>
        <p:spPr>
          <a:xfrm>
            <a:off x="5862762" y="4941168"/>
            <a:ext cx="221406" cy="72008"/>
          </a:xfrm>
          <a:prstGeom prst="curvedConnector3">
            <a:avLst>
              <a:gd name="adj1" fmla="val 85527"/>
            </a:avLst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32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Przekładnie zębate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/>
              <a:t>Przekładnie są mechanizmami lub układami maszyn, które pozwalają na przenoszenie ruchu z elementu czynnego (napędowego) na bierny (napędzany)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/>
              <a:t>możliwą jednoczesną zmianą parametrów ruchu takich jak prędkość, moment, siła i kierunek</a:t>
            </a:r>
            <a:r>
              <a:rPr lang="pl-PL" sz="1800" dirty="0" smtClean="0"/>
              <a:t>.</a:t>
            </a:r>
          </a:p>
          <a:p>
            <a:pPr marL="0" indent="0" algn="just">
              <a:buNone/>
            </a:pPr>
            <a:r>
              <a:rPr lang="pl-PL" sz="1800" dirty="0"/>
              <a:t>W praktyce przekładnie zmieniają ruch obrotowy na ruch obrotowy, ruch obrotowy na liniowy lub ruch liniowy na ruch obrotowy. Przekładnie,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odniesieniu do wykorzystywanych zjawisk fizycznych, mogą być mechaniczne, hydrauliczne oraz pneumatyczne.</a:t>
            </a:r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endParaRPr lang="pl-PL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36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Diagnostyka termiczna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1800" dirty="0"/>
              <a:t>Pomiar temperatury przekładni zębatej zazwyczaj odbywa się za pomocą pirometrów lub kamer termowizyjnych. Kiedy zatem warto przy diagnostyce przekładni zastosować pirometr a kiedy lepsza będzie kamera termowizyjna?</a:t>
            </a:r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r>
              <a:rPr lang="pl-PL" sz="1800" dirty="0"/>
              <a:t>Pirometry zapewniają głównie możliwość pomiaru temperatury punktu lub bardzo małej powierzchni. Podczas prac związanych z pomiarami w oparciu o pirometry należy mieć na uwadze czasochłonność wynikającą z konieczności przeprowadzenia dużej ilości pomiarów. </a:t>
            </a:r>
            <a:r>
              <a:rPr lang="pl-PL" sz="1800" dirty="0" smtClean="0"/>
              <a:t>Kamera </a:t>
            </a:r>
            <a:r>
              <a:rPr lang="pl-PL" sz="1800" dirty="0"/>
              <a:t>termowizyjna pozwala na wykonanie dużej ilości pomiarów przy użyciu jednego przycisku. Oprócz tego wyniki są przedstawiane w formie widocznego obrazu z naniesionymi punktami gorącymi i zimnymi. Co prawda zarówno kamery termograficzne jak i pirometry pozwalają na pomiar temperatury to jednak kamera jest w stanie wykonać znaczną ilość zdjęć jednocześnie.</a:t>
            </a:r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r>
              <a:rPr lang="pl-PL" sz="1800" dirty="0"/>
              <a:t>Korzystając z pirometru należy zwrócić uwagę na miejsce prowadzenia pomiaru. Kamera pozwala nie tylko na odczyt temperatury ale również na przedstawienie ich w postaci wizualnej, dzięki czemu jest możliwe szybkie odnalezienie punktu </a:t>
            </a:r>
            <a:r>
              <a:rPr lang="pl-PL" sz="1800" dirty="0" smtClean="0"/>
              <a:t>o  temperaturze odbiegającej od temperatury pozostałych </a:t>
            </a:r>
            <a:r>
              <a:rPr lang="pl-PL" sz="1800" dirty="0"/>
              <a:t>elementów.</a:t>
            </a:r>
          </a:p>
        </p:txBody>
      </p:sp>
    </p:spTree>
    <p:extLst>
      <p:ext uri="{BB962C8B-B14F-4D97-AF65-F5344CB8AC3E}">
        <p14:creationId xmlns:p14="http://schemas.microsoft.com/office/powerpoint/2010/main" val="3345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Diagnostyka olejowa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1800" dirty="0"/>
              <a:t>Diagnostyka oleju polega na pomiarze jego parametrów charakterystycznych, rejestrowaniu zmian w nim zachodzących oraz zestawianiu ich z wartościami dopuszczalnymi. Częstotliwość poboru próbek oleju jest dostosowana indywidualnie do każdego przypadku. Wśród badanych aspektów można wyróżnić</a:t>
            </a:r>
            <a:r>
              <a:rPr lang="pl-PL" sz="1800" dirty="0" smtClean="0"/>
              <a:t>:</a:t>
            </a:r>
          </a:p>
          <a:p>
            <a:pPr marL="0" indent="0" algn="just">
              <a:buNone/>
            </a:pPr>
            <a:endParaRPr lang="pl-PL" sz="1800" dirty="0"/>
          </a:p>
          <a:p>
            <a:pPr lvl="0" algn="just"/>
            <a:r>
              <a:rPr lang="pl-PL" sz="1800" dirty="0"/>
              <a:t>lepkość kinematyczną – parametr ten w wyniku eksploatacji może ulegać obniżeniu na skutek działania wysokiej temperatury, procesów ścinania i utleniania. Trwałość filmu smarnego pogarsza się, podobnie jak zdolności chłodzenia przekładni i amortyzowania wstrząsów;</a:t>
            </a:r>
          </a:p>
          <a:p>
            <a:pPr lvl="0" algn="just"/>
            <a:r>
              <a:rPr lang="pl-PL" sz="1800" dirty="0"/>
              <a:t>liczbę kwasową – stanowiącą jedno z kryteriów starzenia oleju. W pierwszym etapie eksploatacji liczba kwasowa spada, a wraz z pogarszaniem się działania środków uszlachetniających i utleniania się oleju gwałtownie wzrasta, wpływając negatywnie na jakość oleju;</a:t>
            </a:r>
          </a:p>
          <a:p>
            <a:pPr lvl="0" algn="just"/>
            <a:r>
              <a:rPr lang="pl-PL" sz="1800" dirty="0"/>
              <a:t>zawartość wody – olej reagując z wodą pogarsza właściwości dodatków uszlachetniających, a sama woda prowadzi do powstania korozji w układzie, przyspiesza zacieranie i zużycie ścierne powierzchni współpracujących kół zębatych;</a:t>
            </a:r>
          </a:p>
          <a:p>
            <a:pPr marL="0" indent="0" algn="just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40860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Diagnostyka olejowa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pl-PL" sz="1800" dirty="0"/>
              <a:t>obecność zanieczyszczeń – występujących w postaci osadów i szlamów. Zanieczyszczenia do oleju dostają się głównie z zewnątrz. Źródłem ich mogą być: korozja, reakcje chemiczne oleju z elementami metalowymi, starzenie się elementów niemetalowych przekładni np. uszczelniaczy, prowadzące do ich wykruszania, a także sama współpraca powierzchni zębów. Dodatkowo powstają na skutek utleniania i starzenia;</a:t>
            </a:r>
          </a:p>
          <a:p>
            <a:pPr lvl="0" algn="just"/>
            <a:r>
              <a:rPr lang="pl-PL" sz="1800" dirty="0"/>
              <a:t>odporność na emulgowanie – czyli zdolność do niemieszania się oleju z wodą znajdującą się w obrębie korpusu przekładni. Woda osadzająca się w przekładni powoduje korozję elementów metalowych, hydrolizuje dodatki uszlachetniające, zwiększa opory filtracji;</a:t>
            </a:r>
          </a:p>
          <a:p>
            <a:pPr lvl="0" algn="just"/>
            <a:r>
              <a:rPr lang="pl-PL" sz="1800" dirty="0"/>
              <a:t>odporność na pienienie – pienienie prowadzi do niedostatecznego smarowania samej przekładni i uszkodzeń pomp i zaworów. Piana na powierzchni oleju powstaje głównie na skutek szybkości przepływu (przy smarowaniu natryskowym) i różnicy jego ciśnienia roboczego. Olej powinien mieć zdolność do odpowietrzania.</a:t>
            </a:r>
          </a:p>
        </p:txBody>
      </p:sp>
    </p:spTree>
    <p:extLst>
      <p:ext uri="{BB962C8B-B14F-4D97-AF65-F5344CB8AC3E}">
        <p14:creationId xmlns:p14="http://schemas.microsoft.com/office/powerpoint/2010/main" val="56558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Diagnostyka olejowa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dirty="0"/>
              <a:t>Do metod diagnostycznych środków smarujących przekładnie zębate można zaliczyć spektroskopię. Pozwala ona w jakościowy i ilościowy sposób ocenić cząstki metaliczne w oleju. Umożliwia w stosunkowo szybki sposób wykrycie przekroczenia dopuszczalnej liczby wspomnianych cząstek spowodowanego zanieczyszczeniami i zużyciem współpracujących powierzchni kół zębatych. Analiza spektrometryczna odnosi się przede wszystkim do diagnozowania nadmiernego tarcia w przekładni oraz węzłach łożyskowych.</a:t>
            </a:r>
          </a:p>
        </p:txBody>
      </p:sp>
    </p:spTree>
    <p:extLst>
      <p:ext uri="{BB962C8B-B14F-4D97-AF65-F5344CB8AC3E}">
        <p14:creationId xmlns:p14="http://schemas.microsoft.com/office/powerpoint/2010/main" val="248516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Przekładnie zębate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 smtClean="0"/>
              <a:t>Przekładnia </a:t>
            </a:r>
            <a:r>
              <a:rPr lang="pl-PL" sz="1800" dirty="0"/>
              <a:t>zębata jest przekładnią mechaniczną, gdzie przeniesienie napędu bazuje na zazębiających się kołach zębatych. Biorąc pod uwagę liczbę </a:t>
            </a:r>
            <a:r>
              <a:rPr lang="pl-PL" sz="1800" dirty="0" smtClean="0"/>
              <a:t>stopni, </a:t>
            </a:r>
            <a:r>
              <a:rPr lang="pl-PL" sz="1800" dirty="0"/>
              <a:t>zastosowanie znajdują przekładnie jednostopniowe, w których współpracuje jedna para kół zębatych,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a </a:t>
            </a:r>
            <a:r>
              <a:rPr lang="pl-PL" sz="1800" dirty="0"/>
              <a:t>także przekładnie wielostopniowe (np. dwustopniowe, trzystopniowe itp.),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których szeregowo pracuje więcej par kół zębatych, a przełożenie całkowite przekładni wielostopniowej stanowi iloczyn przełożeń poszczególnych stopni.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731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Diagnostyka przekładni zębatych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/>
              <a:t>Do typowych uszkodzeń przekładni zębatych należą: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1800" dirty="0"/>
              <a:t>uszkodzenia wałów przekładni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1800" dirty="0"/>
              <a:t>uszkodzenia elementów łożyskujących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1800" dirty="0"/>
              <a:t>nieszczelności wynikające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/>
              <a:t>uszkodzeń pierścieni uszczelniających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1800" dirty="0">
                <a:solidFill>
                  <a:srgbClr val="00B050"/>
                </a:solidFill>
              </a:rPr>
              <a:t>uszkodzenia zębów</a:t>
            </a:r>
          </a:p>
          <a:p>
            <a:pPr lvl="1"/>
            <a:r>
              <a:rPr lang="pl-PL" sz="1400" dirty="0">
                <a:solidFill>
                  <a:srgbClr val="00B050"/>
                </a:solidFill>
              </a:rPr>
              <a:t>zużycie cierne powierzchni zębów</a:t>
            </a:r>
          </a:p>
          <a:p>
            <a:pPr lvl="1"/>
            <a:r>
              <a:rPr lang="pl-PL" sz="1400" dirty="0">
                <a:solidFill>
                  <a:srgbClr val="00B050"/>
                </a:solidFill>
              </a:rPr>
              <a:t>zmęczenie powierzchni (pitting)</a:t>
            </a:r>
          </a:p>
          <a:p>
            <a:pPr lvl="1"/>
            <a:r>
              <a:rPr lang="pl-PL" sz="1400" dirty="0">
                <a:solidFill>
                  <a:srgbClr val="00B050"/>
                </a:solidFill>
              </a:rPr>
              <a:t>płynięcie plastyczne</a:t>
            </a:r>
          </a:p>
          <a:p>
            <a:pPr lvl="1"/>
            <a:r>
              <a:rPr lang="pl-PL" sz="1400" dirty="0">
                <a:solidFill>
                  <a:srgbClr val="00B050"/>
                </a:solidFill>
              </a:rPr>
              <a:t>łuszczenie się powierzchni</a:t>
            </a:r>
          </a:p>
          <a:p>
            <a:pPr lvl="1"/>
            <a:r>
              <a:rPr lang="pl-PL" sz="1400" dirty="0">
                <a:solidFill>
                  <a:srgbClr val="00B050"/>
                </a:solidFill>
              </a:rPr>
              <a:t>pęknięcia</a:t>
            </a:r>
          </a:p>
          <a:p>
            <a:pPr lvl="1"/>
            <a:r>
              <a:rPr lang="pl-PL" sz="1400" dirty="0">
                <a:solidFill>
                  <a:srgbClr val="00B050"/>
                </a:solidFill>
              </a:rPr>
              <a:t>złamania</a:t>
            </a:r>
          </a:p>
          <a:p>
            <a:pPr lvl="1"/>
            <a:r>
              <a:rPr lang="pl-PL" sz="1400" dirty="0">
                <a:solidFill>
                  <a:srgbClr val="00B050"/>
                </a:solidFill>
              </a:rPr>
              <a:t>zarysowania, zatarcia</a:t>
            </a:r>
          </a:p>
          <a:p>
            <a:pPr lvl="1"/>
            <a:r>
              <a:rPr lang="pl-PL" sz="1400" dirty="0">
                <a:solidFill>
                  <a:srgbClr val="00B050"/>
                </a:solidFill>
              </a:rPr>
              <a:t>korozja</a:t>
            </a:r>
          </a:p>
          <a:p>
            <a:pPr lvl="1"/>
            <a:r>
              <a:rPr lang="pl-PL" sz="1400" dirty="0">
                <a:solidFill>
                  <a:srgbClr val="00B050"/>
                </a:solidFill>
              </a:rPr>
              <a:t>zabarwienie, przypalenie</a:t>
            </a:r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428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Diagnostyka przekładni zębatych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 smtClean="0"/>
              <a:t>Diagnostyka przekładni zębatych </a:t>
            </a:r>
            <a:r>
              <a:rPr lang="pl-PL" sz="1800" dirty="0"/>
              <a:t>bazuje na: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1800" dirty="0"/>
              <a:t>monitorowaniu oraz analizie sygnałów </a:t>
            </a:r>
            <a:r>
              <a:rPr lang="pl-PL" sz="1800" dirty="0" smtClean="0"/>
              <a:t>drganiowych (diagnostyka wibracyjna),</a:t>
            </a:r>
            <a:endParaRPr lang="pl-PL" sz="18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1800" dirty="0"/>
              <a:t>pomiarze </a:t>
            </a:r>
            <a:r>
              <a:rPr lang="pl-PL" sz="1800" dirty="0" smtClean="0"/>
              <a:t>temperatury (diagnostyka termiczna),</a:t>
            </a:r>
            <a:endParaRPr lang="pl-PL" sz="18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1800" dirty="0"/>
              <a:t>analizie produktów, które powstały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wyniku </a:t>
            </a:r>
            <a:r>
              <a:rPr lang="pl-PL" sz="1800" dirty="0" smtClean="0"/>
              <a:t>uszkodzeń (diagnostyka olejowa).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48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Diagnostyka przekładni zębatych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/>
              <a:t>Kluczowym </a:t>
            </a:r>
            <a:r>
              <a:rPr lang="pl-PL" sz="1800" dirty="0" smtClean="0"/>
              <a:t>parametrem, z punktu widzenia wibracyjnej diagnostyki przekładni zębatej, </a:t>
            </a:r>
            <a:r>
              <a:rPr lang="pl-PL" sz="1800" dirty="0"/>
              <a:t>jest maksymalna prędkość na wale </a:t>
            </a:r>
            <a:r>
              <a:rPr lang="pl-PL" sz="1800" dirty="0" smtClean="0"/>
              <a:t>napędzającym oraz </a:t>
            </a:r>
            <a:r>
              <a:rPr lang="pl-PL" sz="1800" dirty="0"/>
              <a:t>przełożenie przekładni</a:t>
            </a:r>
            <a:r>
              <a:rPr lang="pl-PL" sz="1800" dirty="0" smtClean="0"/>
              <a:t>. Od nich zależą częstotliwości charakterystyczne dla pracy przekładni.</a:t>
            </a:r>
          </a:p>
          <a:p>
            <a:pPr marL="0" indent="0" algn="just">
              <a:buNone/>
            </a:pPr>
            <a:r>
              <a:rPr lang="pl-PL" sz="1800" dirty="0" smtClean="0"/>
              <a:t>Układ pomiarowy musi być zdolny do zarejestrowania drgań z tymi częstotliwościami.</a:t>
            </a:r>
            <a:endParaRPr lang="pl-PL" sz="1800" dirty="0"/>
          </a:p>
        </p:txBody>
      </p:sp>
      <p:cxnSp>
        <p:nvCxnSpPr>
          <p:cNvPr id="6" name="Łącznik prosty ze strzałką 5"/>
          <p:cNvCxnSpPr/>
          <p:nvPr/>
        </p:nvCxnSpPr>
        <p:spPr>
          <a:xfrm flipV="1">
            <a:off x="5148064" y="4432846"/>
            <a:ext cx="3672408" cy="4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 flipH="1" flipV="1">
            <a:off x="5143871" y="3140968"/>
            <a:ext cx="12578" cy="1296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5508104" y="3861048"/>
            <a:ext cx="0" cy="5739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5292080" y="3717032"/>
            <a:ext cx="0" cy="7200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5364088" y="4077072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6516216" y="4074939"/>
            <a:ext cx="0" cy="3621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/>
        </p:nvCxnSpPr>
        <p:spPr>
          <a:xfrm>
            <a:off x="6660232" y="4253892"/>
            <a:ext cx="0" cy="1810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6372200" y="4253892"/>
            <a:ext cx="0" cy="1810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>
            <a:off x="7236296" y="3861048"/>
            <a:ext cx="0" cy="5739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>
            <a:off x="7380312" y="4074939"/>
            <a:ext cx="0" cy="3579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7092280" y="4074939"/>
            <a:ext cx="0" cy="3579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/>
        </p:nvCxnSpPr>
        <p:spPr>
          <a:xfrm>
            <a:off x="8028384" y="3573016"/>
            <a:ext cx="0" cy="8619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/>
          <p:cNvCxnSpPr/>
          <p:nvPr/>
        </p:nvCxnSpPr>
        <p:spPr>
          <a:xfrm>
            <a:off x="8172400" y="3861048"/>
            <a:ext cx="0" cy="5717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/>
          <p:cNvCxnSpPr/>
          <p:nvPr/>
        </p:nvCxnSpPr>
        <p:spPr>
          <a:xfrm>
            <a:off x="7884368" y="3861048"/>
            <a:ext cx="0" cy="5717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>
            <a:off x="5940152" y="4077072"/>
            <a:ext cx="0" cy="3621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37"/>
          <p:cNvCxnSpPr/>
          <p:nvPr/>
        </p:nvCxnSpPr>
        <p:spPr>
          <a:xfrm>
            <a:off x="6012160" y="4256025"/>
            <a:ext cx="0" cy="1810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38"/>
          <p:cNvCxnSpPr/>
          <p:nvPr/>
        </p:nvCxnSpPr>
        <p:spPr>
          <a:xfrm>
            <a:off x="5868144" y="4256025"/>
            <a:ext cx="0" cy="1810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40"/>
          <p:cNvCxnSpPr/>
          <p:nvPr/>
        </p:nvCxnSpPr>
        <p:spPr>
          <a:xfrm>
            <a:off x="6084168" y="4184017"/>
            <a:ext cx="0" cy="2530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/>
          <p:cNvCxnSpPr/>
          <p:nvPr/>
        </p:nvCxnSpPr>
        <p:spPr>
          <a:xfrm>
            <a:off x="5796136" y="4256025"/>
            <a:ext cx="0" cy="1810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Nawias klamrowy zamykający 44"/>
          <p:cNvSpPr/>
          <p:nvPr/>
        </p:nvSpPr>
        <p:spPr>
          <a:xfrm rot="5400000">
            <a:off x="6590469" y="3206692"/>
            <a:ext cx="279502" cy="2884357"/>
          </a:xfrm>
          <a:prstGeom prst="rightBrace">
            <a:avLst>
              <a:gd name="adj1" fmla="val 28143"/>
              <a:gd name="adj2" fmla="val 493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6" name="Łącznik prosty 45"/>
          <p:cNvCxnSpPr/>
          <p:nvPr/>
        </p:nvCxnSpPr>
        <p:spPr>
          <a:xfrm>
            <a:off x="8604448" y="4253892"/>
            <a:ext cx="0" cy="3272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rostokąt 50"/>
          <p:cNvSpPr/>
          <p:nvPr/>
        </p:nvSpPr>
        <p:spPr>
          <a:xfrm>
            <a:off x="5143871" y="4775855"/>
            <a:ext cx="3024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dirty="0"/>
              <a:t>c</a:t>
            </a:r>
            <a:r>
              <a:rPr lang="pl-PL" sz="1400" dirty="0" smtClean="0"/>
              <a:t>zęstotliwości drgań charakterystyczne</a:t>
            </a:r>
          </a:p>
          <a:p>
            <a:pPr algn="ctr"/>
            <a:r>
              <a:rPr lang="pl-PL" sz="1400" dirty="0" smtClean="0"/>
              <a:t>dla pracującej przekładni zębatej </a:t>
            </a:r>
            <a:endParaRPr lang="pl-PL" sz="1400" dirty="0"/>
          </a:p>
        </p:txBody>
      </p:sp>
      <p:sp>
        <p:nvSpPr>
          <p:cNvPr id="52" name="Prostokąt 51"/>
          <p:cNvSpPr/>
          <p:nvPr/>
        </p:nvSpPr>
        <p:spPr>
          <a:xfrm>
            <a:off x="8386825" y="4701133"/>
            <a:ext cx="4352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dirty="0" smtClean="0">
                <a:solidFill>
                  <a:srgbClr val="FF0000"/>
                </a:solidFill>
              </a:rPr>
              <a:t>½f</a:t>
            </a:r>
            <a:r>
              <a:rPr lang="pl-PL" sz="1600" baseline="-25000" dirty="0" smtClean="0">
                <a:solidFill>
                  <a:srgbClr val="FF0000"/>
                </a:solidFill>
              </a:rPr>
              <a:t>s</a:t>
            </a:r>
            <a:endParaRPr lang="pl-P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0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Diagnostyka przekładni zębatych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/>
              <a:t>Przed rozpoczęciem </a:t>
            </a:r>
            <a:r>
              <a:rPr lang="pl-PL" sz="1800" dirty="0" smtClean="0"/>
              <a:t>czynności </a:t>
            </a:r>
            <a:r>
              <a:rPr lang="pl-PL" sz="1800" dirty="0"/>
              <a:t>związanych z diagnostyką </a:t>
            </a:r>
            <a:r>
              <a:rPr lang="pl-PL" sz="1800" dirty="0" smtClean="0"/>
              <a:t>przekładni zębatej </a:t>
            </a:r>
            <a:r>
              <a:rPr lang="pl-PL" sz="1800" dirty="0"/>
              <a:t>należy zebrać możliwie jak najwięcej informacji na jej temat. Warto więc zadbać o informacje na temat: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1800" dirty="0"/>
              <a:t>schematu kinematycznego napędu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/>
              <a:t>przekładnią,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1800" dirty="0"/>
              <a:t>ilości zębów poszczególnych stopni przekładni,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1800" dirty="0"/>
              <a:t>typów łożysk wałów przekładni,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1800" dirty="0"/>
              <a:t>typów zastosowanych sprzęgieł przyłączeniowych,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1800" dirty="0"/>
              <a:t>prędkości obrotowej wejścia lub wyjścia przekładni.</a:t>
            </a:r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79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Analiza drgań przekładni zębatych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 smtClean="0"/>
              <a:t>Jeśli chodzi o częstotliwości wymuszenia w </a:t>
            </a:r>
            <a:r>
              <a:rPr lang="pl-PL" sz="1800" dirty="0"/>
              <a:t>jednostopniowych przekładniach zębatych, </a:t>
            </a:r>
            <a:r>
              <a:rPr lang="pl-PL" sz="1800" dirty="0" smtClean="0"/>
              <a:t>w </a:t>
            </a:r>
            <a:r>
              <a:rPr lang="pl-PL" sz="1800" dirty="0"/>
              <a:t>grę wchodzą trzy kluczowe częstotliwości</a:t>
            </a:r>
            <a:r>
              <a:rPr lang="pl-PL" sz="1800" dirty="0" smtClean="0"/>
              <a:t>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1800" dirty="0" smtClean="0"/>
              <a:t>częstotliwość obrotów wału </a:t>
            </a:r>
            <a:r>
              <a:rPr lang="pl-PL" sz="1800" dirty="0"/>
              <a:t>wejściowego </a:t>
            </a:r>
            <a:r>
              <a:rPr lang="pl-PL" sz="1800" dirty="0" smtClean="0"/>
              <a:t>f</a:t>
            </a:r>
            <a:r>
              <a:rPr lang="pl-PL" sz="1800" baseline="-25000" dirty="0" smtClean="0"/>
              <a:t>1</a:t>
            </a:r>
            <a:r>
              <a:rPr lang="pl-PL" sz="1800" dirty="0" smtClean="0"/>
              <a:t>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1800" dirty="0" smtClean="0"/>
              <a:t>częstotliwość zazębienia (GM – </a:t>
            </a:r>
            <a:r>
              <a:rPr lang="pl-PL" sz="1800" dirty="0" err="1" smtClean="0"/>
              <a:t>gear</a:t>
            </a:r>
            <a:r>
              <a:rPr lang="pl-PL" sz="1800" dirty="0" smtClean="0"/>
              <a:t> </a:t>
            </a:r>
            <a:r>
              <a:rPr lang="pl-PL" sz="1800" dirty="0" err="1" smtClean="0"/>
              <a:t>mesh</a:t>
            </a:r>
            <a:r>
              <a:rPr lang="pl-PL" sz="1800" dirty="0" smtClean="0"/>
              <a:t>), </a:t>
            </a:r>
            <a:r>
              <a:rPr lang="pl-PL" sz="1800" dirty="0"/>
              <a:t>czyli liczba zębów </a:t>
            </a:r>
            <a:r>
              <a:rPr lang="pl-PL" sz="1800" dirty="0" smtClean="0"/>
              <a:t>(z</a:t>
            </a:r>
            <a:r>
              <a:rPr lang="pl-PL" sz="1800" baseline="-25000" dirty="0" smtClean="0"/>
              <a:t>1</a:t>
            </a:r>
            <a:r>
              <a:rPr lang="pl-PL" sz="1800" dirty="0" smtClean="0"/>
              <a:t>) </a:t>
            </a:r>
            <a:r>
              <a:rPr lang="pl-PL" sz="1800" dirty="0"/>
              <a:t>pomnożona przez </a:t>
            </a:r>
            <a:r>
              <a:rPr lang="pl-PL" sz="1800" dirty="0" smtClean="0"/>
              <a:t>częstotliwość obrotów wału </a:t>
            </a:r>
            <a:r>
              <a:rPr lang="pl-PL" sz="1800" dirty="0" err="1" smtClean="0"/>
              <a:t>f</a:t>
            </a:r>
            <a:r>
              <a:rPr lang="pl-PL" sz="1800" baseline="-25000" dirty="0" err="1" smtClean="0"/>
              <a:t>we</a:t>
            </a:r>
            <a:endParaRPr lang="pl-PL" sz="1800" dirty="0" smtClean="0"/>
          </a:p>
          <a:p>
            <a:pPr marL="0" indent="0" algn="just">
              <a:buNone/>
            </a:pPr>
            <a:r>
              <a:rPr lang="pl-PL" sz="1800" dirty="0" smtClean="0"/>
              <a:t>	GM </a:t>
            </a:r>
            <a:r>
              <a:rPr lang="pl-PL" sz="1800" dirty="0"/>
              <a:t>= z</a:t>
            </a:r>
            <a:r>
              <a:rPr lang="pl-PL" sz="1800" baseline="-25000" dirty="0"/>
              <a:t>1</a:t>
            </a:r>
            <a:r>
              <a:rPr lang="pl-PL" sz="1800" dirty="0" smtClean="0"/>
              <a:t> </a:t>
            </a:r>
            <a:r>
              <a:rPr lang="pl-PL" sz="1800" dirty="0"/>
              <a:t>x </a:t>
            </a:r>
            <a:r>
              <a:rPr lang="pl-PL" sz="1800" dirty="0" smtClean="0"/>
              <a:t>f</a:t>
            </a:r>
            <a:r>
              <a:rPr lang="pl-PL" sz="1800" baseline="-25000" dirty="0" smtClean="0"/>
              <a:t>1</a:t>
            </a:r>
            <a:endParaRPr lang="pl-PL" sz="18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1800" dirty="0" smtClean="0"/>
              <a:t>częstotliwość </a:t>
            </a:r>
            <a:r>
              <a:rPr lang="pl-PL" sz="1800" dirty="0"/>
              <a:t>obrotów wału wyjściowego </a:t>
            </a:r>
            <a:r>
              <a:rPr lang="pl-PL" sz="1800" dirty="0" smtClean="0"/>
              <a:t>f</a:t>
            </a:r>
            <a:r>
              <a:rPr lang="pl-PL" sz="1800" baseline="-25000" dirty="0" smtClean="0"/>
              <a:t>2</a:t>
            </a:r>
            <a:endParaRPr lang="pl-PL" sz="1800" dirty="0"/>
          </a:p>
          <a:p>
            <a:pPr marL="0" indent="0" algn="just">
              <a:buNone/>
            </a:pPr>
            <a:r>
              <a:rPr lang="pl-PL" sz="1800" dirty="0" smtClean="0"/>
              <a:t>	f</a:t>
            </a:r>
            <a:r>
              <a:rPr lang="pl-PL" sz="1800" baseline="-25000" dirty="0" smtClean="0"/>
              <a:t>2</a:t>
            </a:r>
            <a:r>
              <a:rPr lang="pl-PL" sz="1800" dirty="0" smtClean="0"/>
              <a:t> = ( z</a:t>
            </a:r>
            <a:r>
              <a:rPr lang="pl-PL" sz="1800" baseline="-25000" dirty="0" smtClean="0"/>
              <a:t>1</a:t>
            </a:r>
            <a:r>
              <a:rPr lang="pl-PL" sz="1800" dirty="0" smtClean="0"/>
              <a:t> / z</a:t>
            </a:r>
            <a:r>
              <a:rPr lang="pl-PL" sz="1800" baseline="-25000" dirty="0" smtClean="0"/>
              <a:t>2</a:t>
            </a:r>
            <a:r>
              <a:rPr lang="pl-PL" sz="1800" dirty="0" smtClean="0"/>
              <a:t> ) x f</a:t>
            </a:r>
            <a:r>
              <a:rPr lang="pl-PL" sz="1800" baseline="-25000" dirty="0" smtClean="0"/>
              <a:t>1</a:t>
            </a:r>
            <a:endParaRPr lang="pl-PL" sz="1800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5580112" y="3212976"/>
            <a:ext cx="158417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6660232" y="2636912"/>
            <a:ext cx="0" cy="11521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6552220" y="2636912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6552220" y="3789040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>
            <a:off x="6660232" y="3789040"/>
            <a:ext cx="0" cy="6480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>
            <a:off x="6552220" y="3783617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/>
        </p:nvCxnSpPr>
        <p:spPr>
          <a:xfrm>
            <a:off x="6552220" y="4432115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>
            <a:off x="6084168" y="3140968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>
            <a:off x="6084168" y="3293368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/>
        </p:nvCxnSpPr>
        <p:spPr>
          <a:xfrm>
            <a:off x="6876256" y="3140968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Łącznik prosty 30"/>
          <p:cNvCxnSpPr/>
          <p:nvPr/>
        </p:nvCxnSpPr>
        <p:spPr>
          <a:xfrm>
            <a:off x="6876256" y="3293368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Łącznik prosty 31"/>
          <p:cNvCxnSpPr/>
          <p:nvPr/>
        </p:nvCxnSpPr>
        <p:spPr>
          <a:xfrm>
            <a:off x="7055093" y="4031156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>
            <a:off x="7055093" y="4183556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>
            <a:off x="6192180" y="4039865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Łącznik prosty 34"/>
          <p:cNvCxnSpPr/>
          <p:nvPr/>
        </p:nvCxnSpPr>
        <p:spPr>
          <a:xfrm>
            <a:off x="6192180" y="4192265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Łącznik prosty 37"/>
          <p:cNvCxnSpPr/>
          <p:nvPr/>
        </p:nvCxnSpPr>
        <p:spPr>
          <a:xfrm>
            <a:off x="6156176" y="4113076"/>
            <a:ext cx="158417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Prostokąt 38"/>
          <p:cNvSpPr/>
          <p:nvPr/>
        </p:nvSpPr>
        <p:spPr>
          <a:xfrm>
            <a:off x="5555159" y="2843644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dirty="0"/>
              <a:t>f</a:t>
            </a:r>
            <a:r>
              <a:rPr lang="pl-PL" baseline="-25000" dirty="0"/>
              <a:t>1</a:t>
            </a:r>
            <a:endParaRPr lang="pl-PL" dirty="0"/>
          </a:p>
        </p:txBody>
      </p:sp>
      <p:sp>
        <p:nvSpPr>
          <p:cNvPr id="40" name="Prostokąt 39"/>
          <p:cNvSpPr/>
          <p:nvPr/>
        </p:nvSpPr>
        <p:spPr>
          <a:xfrm>
            <a:off x="7432749" y="3729801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dirty="0" smtClean="0"/>
              <a:t>f</a:t>
            </a:r>
            <a:r>
              <a:rPr lang="pl-PL" baseline="-25000" dirty="0" smtClean="0"/>
              <a:t>2</a:t>
            </a:r>
            <a:endParaRPr lang="pl-PL" dirty="0"/>
          </a:p>
        </p:txBody>
      </p:sp>
      <p:sp>
        <p:nvSpPr>
          <p:cNvPr id="41" name="Prostokąt 40"/>
          <p:cNvSpPr/>
          <p:nvPr/>
        </p:nvSpPr>
        <p:spPr>
          <a:xfrm>
            <a:off x="6748115" y="2452246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dirty="0" smtClean="0"/>
              <a:t>z</a:t>
            </a:r>
            <a:r>
              <a:rPr lang="pl-PL" baseline="-25000" dirty="0" smtClean="0"/>
              <a:t>1</a:t>
            </a:r>
            <a:endParaRPr lang="pl-PL" dirty="0"/>
          </a:p>
        </p:txBody>
      </p:sp>
      <p:sp>
        <p:nvSpPr>
          <p:cNvPr id="42" name="Prostokąt 41"/>
          <p:cNvSpPr/>
          <p:nvPr/>
        </p:nvSpPr>
        <p:spPr>
          <a:xfrm>
            <a:off x="6768234" y="4264212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dirty="0" smtClean="0"/>
              <a:t>z</a:t>
            </a:r>
            <a:r>
              <a:rPr lang="pl-PL" baseline="-25000" dirty="0" smtClean="0"/>
              <a:t>2</a:t>
            </a:r>
            <a:endParaRPr lang="pl-PL" dirty="0"/>
          </a:p>
        </p:txBody>
      </p:sp>
      <p:sp>
        <p:nvSpPr>
          <p:cNvPr id="43" name="Prostokąt 42"/>
          <p:cNvSpPr/>
          <p:nvPr/>
        </p:nvSpPr>
        <p:spPr>
          <a:xfrm>
            <a:off x="6116633" y="3582309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dirty="0" smtClean="0"/>
              <a:t>GM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1600</Words>
  <Application>Microsoft Office PowerPoint</Application>
  <PresentationFormat>Pokaz na ekranie (4:3)</PresentationFormat>
  <Paragraphs>177</Paragraphs>
  <Slides>33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Motyw pakietu Office</vt:lpstr>
      <vt:lpstr>DIAGNOSTYKA UKŁADÓW MECHANICZNYCH</vt:lpstr>
      <vt:lpstr>Agenda</vt:lpstr>
      <vt:lpstr>Przekładnie zębate</vt:lpstr>
      <vt:lpstr>Przekładnie zębate</vt:lpstr>
      <vt:lpstr>Diagnostyka przekładni zębatych</vt:lpstr>
      <vt:lpstr>Diagnostyka przekładni zębatych</vt:lpstr>
      <vt:lpstr>Diagnostyka przekładni zębatych</vt:lpstr>
      <vt:lpstr>Diagnostyka przekładni zębatych</vt:lpstr>
      <vt:lpstr>Analiza drgań przekładni zębatych</vt:lpstr>
      <vt:lpstr>Analiza drgań przekładni zębatych</vt:lpstr>
      <vt:lpstr>Analiza drgań przekładni zębatych</vt:lpstr>
      <vt:lpstr>Analiza drgań przekładni zębatych</vt:lpstr>
      <vt:lpstr>Analiza drgań przekładni zębatych</vt:lpstr>
      <vt:lpstr>Analiza drgań przekładni zębatych</vt:lpstr>
      <vt:lpstr>Analiza drgań przekładni zębatych</vt:lpstr>
      <vt:lpstr>Uszkodzenia przekładni zębatych</vt:lpstr>
      <vt:lpstr>Uszkodzenia przekładni zębatych</vt:lpstr>
      <vt:lpstr>Uszkodzenia przekładni zębatych</vt:lpstr>
      <vt:lpstr>Uszkodzenia przekładni zębatych</vt:lpstr>
      <vt:lpstr>Uszkodzenia przekładni zębatych</vt:lpstr>
      <vt:lpstr>Uszkodzenia przekładni zębatych</vt:lpstr>
      <vt:lpstr>Uszkodzenia przekładni zębatych</vt:lpstr>
      <vt:lpstr>Uszkodzenia przekładni zębatych</vt:lpstr>
      <vt:lpstr>Uszkodzenia przekładni zębatych</vt:lpstr>
      <vt:lpstr>Uszkodzenia przekładni zębatych</vt:lpstr>
      <vt:lpstr>Uszkodzenia przekładni zębatych</vt:lpstr>
      <vt:lpstr>Uszkodzenia przekładni zębatych</vt:lpstr>
      <vt:lpstr>Podsumowanie</vt:lpstr>
      <vt:lpstr>Podsumowanie wibrodiagnostyki</vt:lpstr>
      <vt:lpstr>Diagnostyka termiczna</vt:lpstr>
      <vt:lpstr>Diagnostyka olejowa</vt:lpstr>
      <vt:lpstr>Diagnostyka olejowa</vt:lpstr>
      <vt:lpstr>Diagnostyka olejowa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DIAGNOSTYKA UKŁADÓW MECHATRONICZNYCH</dc:title>
  <cp:lastModifiedBy>Admin</cp:lastModifiedBy>
  <cp:revision>112</cp:revision>
  <dcterms:modified xsi:type="dcterms:W3CDTF">2023-03-05T12:25:19Z</dcterms:modified>
</cp:coreProperties>
</file>