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74" r:id="rId7"/>
    <p:sldId id="276" r:id="rId8"/>
    <p:sldId id="278" r:id="rId9"/>
    <p:sldId id="279" r:id="rId10"/>
    <p:sldId id="281" r:id="rId11"/>
    <p:sldId id="282" r:id="rId12"/>
    <p:sldId id="283" r:id="rId13"/>
    <p:sldId id="284" r:id="rId14"/>
    <p:sldId id="286" r:id="rId15"/>
    <p:sldId id="287" r:id="rId16"/>
    <p:sldId id="261" r:id="rId17"/>
    <p:sldId id="263" r:id="rId18"/>
    <p:sldId id="299" r:id="rId19"/>
    <p:sldId id="300" r:id="rId20"/>
    <p:sldId id="302" r:id="rId21"/>
    <p:sldId id="304" r:id="rId22"/>
    <p:sldId id="264" r:id="rId23"/>
    <p:sldId id="290" r:id="rId24"/>
    <p:sldId id="291" r:id="rId25"/>
    <p:sldId id="292" r:id="rId26"/>
    <p:sldId id="289" r:id="rId27"/>
    <p:sldId id="294" r:id="rId28"/>
    <p:sldId id="296" r:id="rId29"/>
    <p:sldId id="297" r:id="rId30"/>
    <p:sldId id="265" r:id="rId31"/>
    <p:sldId id="266" r:id="rId32"/>
    <p:sldId id="267" r:id="rId33"/>
    <p:sldId id="268" r:id="rId34"/>
    <p:sldId id="270" r:id="rId35"/>
    <p:sldId id="259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DIAGNOSTYKA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Kierunek: I ME DU</a:t>
            </a:r>
            <a:endParaRPr lang="pl-PL" dirty="0" smtClean="0"/>
          </a:p>
          <a:p>
            <a:r>
              <a:rPr lang="pl-PL" dirty="0" smtClean="0"/>
              <a:t>Wykład 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mechaniczne - </a:t>
            </a:r>
            <a:r>
              <a:rPr lang="pl-PL" sz="1800" dirty="0" smtClean="0"/>
              <a:t>wirnik</a:t>
            </a:r>
            <a:endParaRPr 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Uszkodzony wał na skutek zatarcia </a:t>
            </a:r>
            <a:r>
              <a:rPr lang="pl-PL" dirty="0" smtClean="0"/>
              <a:t>łożyska.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46230" y="4581128"/>
            <a:ext cx="3282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Zeszlifowana, przegrzana powierzchnia wirnika silnika </a:t>
            </a:r>
            <a:r>
              <a:rPr lang="pl-PL" dirty="0" smtClean="0"/>
              <a:t>klatkowego. Uszkodzenie </a:t>
            </a:r>
            <a:r>
              <a:rPr lang="pl-PL" dirty="0"/>
              <a:t>powstało na skutek zużycia łożyska.</a:t>
            </a:r>
          </a:p>
        </p:txBody>
      </p:sp>
      <p:pic>
        <p:nvPicPr>
          <p:cNvPr id="12290" name="Picture 2" descr="Untitled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" y="1988840"/>
            <a:ext cx="3353995" cy="24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8202" y="1586333"/>
            <a:ext cx="2458209" cy="32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mechaniczne - wirnik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75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Urwany wał </a:t>
            </a:r>
            <a:r>
              <a:rPr lang="pl-PL" dirty="0" smtClean="0"/>
              <a:t>wirnika.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86472" y="4581128"/>
            <a:ext cx="324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Rozluźniony pakiet blach rdzenia wirnika silnika </a:t>
            </a:r>
            <a:r>
              <a:rPr lang="pl-PL" dirty="0" err="1"/>
              <a:t>głębokożłobkowego</a:t>
            </a:r>
            <a:r>
              <a:rPr lang="pl-PL" dirty="0"/>
              <a:t>.</a:t>
            </a:r>
          </a:p>
        </p:txBody>
      </p:sp>
      <p:pic>
        <p:nvPicPr>
          <p:cNvPr id="13314" name="Picture 2" descr="Untitled-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2219" r="755" b="2219"/>
          <a:stretch>
            <a:fillRect/>
          </a:stretch>
        </p:blipFill>
        <p:spPr bwMode="auto">
          <a:xfrm>
            <a:off x="539553" y="1988840"/>
            <a:ext cx="3752484" cy="247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Untitled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5"/>
          <a:stretch>
            <a:fillRect/>
          </a:stretch>
        </p:blipFill>
        <p:spPr bwMode="auto">
          <a:xfrm rot="16200000">
            <a:off x="5167564" y="1582294"/>
            <a:ext cx="2479730" cy="32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mechaniczne </a:t>
            </a:r>
            <a:r>
              <a:rPr lang="pl-PL" sz="1800" dirty="0" smtClean="0"/>
              <a:t>– obwód wentylacyjny</a:t>
            </a: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Wirnik dwuklatkowy. Uszkodzony </a:t>
            </a:r>
            <a:r>
              <a:rPr lang="pl-PL" dirty="0" smtClean="0"/>
              <a:t>wentylator.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93272" y="4581128"/>
            <a:ext cx="363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Uszkodzony </a:t>
            </a:r>
            <a:r>
              <a:rPr lang="pl-PL" dirty="0" smtClean="0"/>
              <a:t>wentylator.</a:t>
            </a:r>
            <a:endParaRPr lang="pl-PL" dirty="0"/>
          </a:p>
        </p:txBody>
      </p:sp>
      <p:pic>
        <p:nvPicPr>
          <p:cNvPr id="14338" name="Picture 2" descr="Untitled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2838"/>
            <a:ext cx="3672407" cy="24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Untitled-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71" y="1963383"/>
            <a:ext cx="3635113" cy="247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mechaniczne </a:t>
            </a:r>
            <a:r>
              <a:rPr lang="pl-PL" sz="1800" dirty="0" smtClean="0"/>
              <a:t>– obwód wentylacyjny</a:t>
            </a: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71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Uszkodzone łopatki wentylatora.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352199" y="4581128"/>
            <a:ext cx="367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Uszkodzona łopatka wentylatora w miejscu wykonanych nawierceń dla </a:t>
            </a:r>
            <a:r>
              <a:rPr lang="pl-PL" dirty="0" smtClean="0"/>
              <a:t>wyważenia.</a:t>
            </a:r>
            <a:endParaRPr lang="pl-PL" dirty="0"/>
          </a:p>
        </p:txBody>
      </p:sp>
      <p:pic>
        <p:nvPicPr>
          <p:cNvPr id="15362" name="Picture 2" descr="Untitled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6453"/>
            <a:ext cx="3711252" cy="24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Untitled-10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63383"/>
            <a:ext cx="3676185" cy="247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6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mechaniczne </a:t>
            </a:r>
            <a:r>
              <a:rPr lang="pl-PL" sz="1800" dirty="0" smtClean="0"/>
              <a:t>– kadłub, szczotki</a:t>
            </a: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27169" y="4534792"/>
            <a:ext cx="346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Uszkodzenie mechaniczne skrzynki zaciskowej.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355975" y="4581128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Pokruszone szczotki.</a:t>
            </a:r>
          </a:p>
        </p:txBody>
      </p:sp>
      <p:pic>
        <p:nvPicPr>
          <p:cNvPr id="17410" name="Picture 2" descr="Untitled-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6453"/>
            <a:ext cx="3456384" cy="241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Untitled-188"/>
          <p:cNvPicPr>
            <a:picLocks noChangeAspect="1" noChangeArrowheads="1"/>
          </p:cNvPicPr>
          <p:nvPr/>
        </p:nvPicPr>
        <p:blipFill rotWithShape="1"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/>
          <a:stretch/>
        </p:blipFill>
        <p:spPr bwMode="auto">
          <a:xfrm>
            <a:off x="4355975" y="1967005"/>
            <a:ext cx="3672410" cy="243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Napędy elektryczne </a:t>
            </a:r>
            <a:r>
              <a:rPr lang="pl-PL" sz="1800" dirty="0"/>
              <a:t>– </a:t>
            </a:r>
            <a:r>
              <a:rPr lang="pl-PL" sz="1800" dirty="0" smtClean="0"/>
              <a:t>przyczyny uszkodzeń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27169" y="4534792"/>
            <a:ext cx="346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Zapylenie stojana doprowadziło do przegrzania </a:t>
            </a:r>
            <a:r>
              <a:rPr lang="pl-PL" dirty="0" smtClean="0"/>
              <a:t>uzwojenia.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22513" y="4581128"/>
            <a:ext cx="330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Silnik całkowicie wypełniony pyłem cementowym. Uzwojenie </a:t>
            </a:r>
            <a:r>
              <a:rPr lang="pl-PL" dirty="0" smtClean="0"/>
              <a:t>przegrzane.</a:t>
            </a:r>
            <a:endParaRPr lang="pl-PL" dirty="0"/>
          </a:p>
        </p:txBody>
      </p:sp>
      <p:pic>
        <p:nvPicPr>
          <p:cNvPr id="18434" name="Picture 2" descr="Untitled-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6453"/>
            <a:ext cx="3622297" cy="241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13" y="1967005"/>
            <a:ext cx="3305871" cy="24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</a:t>
            </a:r>
            <a:r>
              <a:rPr lang="pl-PL" dirty="0" smtClean="0"/>
              <a:t>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pneumatyczne i hydrauliczne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Typowe uszkodzenia</a:t>
            </a:r>
          </a:p>
          <a:p>
            <a:r>
              <a:rPr lang="pl-PL" sz="1800" dirty="0"/>
              <a:t>z</a:t>
            </a:r>
            <a:r>
              <a:rPr lang="pl-PL" sz="1800" dirty="0" smtClean="0"/>
              <a:t>użycie i uszkodzenie elementów uszczelniających</a:t>
            </a:r>
          </a:p>
          <a:p>
            <a:r>
              <a:rPr lang="pl-PL" sz="1800" dirty="0" smtClean="0"/>
              <a:t>wyboczenia tłoczysk</a:t>
            </a:r>
          </a:p>
          <a:p>
            <a:r>
              <a:rPr lang="pl-PL" sz="1800" dirty="0"/>
              <a:t>r</a:t>
            </a:r>
            <a:r>
              <a:rPr lang="pl-PL" sz="1800" dirty="0" smtClean="0"/>
              <a:t>ysy i pęknięcia tłoków i cylindrów</a:t>
            </a:r>
          </a:p>
          <a:p>
            <a:r>
              <a:rPr lang="pl-PL" sz="1800" dirty="0"/>
              <a:t>z</a:t>
            </a:r>
            <a:r>
              <a:rPr lang="pl-PL" sz="1800" dirty="0" smtClean="0"/>
              <a:t>atarcia</a:t>
            </a:r>
          </a:p>
          <a:p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94" y="4209447"/>
            <a:ext cx="2285692" cy="236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8535" r="4499" b="8094"/>
          <a:stretch/>
        </p:blipFill>
        <p:spPr bwMode="auto">
          <a:xfrm>
            <a:off x="5315255" y="3806509"/>
            <a:ext cx="3322750" cy="276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30" y="1484784"/>
            <a:ext cx="2733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 smtClean="0"/>
              <a:t>Przekładnie zębate</a:t>
            </a:r>
          </a:p>
          <a:p>
            <a:r>
              <a:rPr lang="pl-PL" sz="1800" dirty="0" smtClean="0"/>
              <a:t>uszkodzenia wałów przekładni</a:t>
            </a:r>
          </a:p>
          <a:p>
            <a:r>
              <a:rPr lang="pl-PL" sz="1800" dirty="0" smtClean="0"/>
              <a:t>uszkodzenia elementów łożyskujących</a:t>
            </a:r>
          </a:p>
          <a:p>
            <a:r>
              <a:rPr lang="pl-PL" sz="1800" dirty="0"/>
              <a:t>nieszczelności wynikające z uszkodzeń pierścieni uszczelniających</a:t>
            </a:r>
            <a:endParaRPr lang="pl-PL" sz="1800" dirty="0" smtClean="0"/>
          </a:p>
          <a:p>
            <a:r>
              <a:rPr lang="pl-PL" sz="1800" dirty="0"/>
              <a:t>u</a:t>
            </a:r>
            <a:r>
              <a:rPr lang="pl-PL" sz="1800" dirty="0" smtClean="0"/>
              <a:t>szkodzenia zębów</a:t>
            </a:r>
          </a:p>
          <a:p>
            <a:pPr lvl="1"/>
            <a:r>
              <a:rPr lang="pl-PL" sz="1800" dirty="0" smtClean="0"/>
              <a:t>zużycie cierne powierzchni zębów</a:t>
            </a:r>
          </a:p>
          <a:p>
            <a:pPr lvl="1"/>
            <a:r>
              <a:rPr lang="pl-PL" sz="1800" dirty="0"/>
              <a:t>z</a:t>
            </a:r>
            <a:r>
              <a:rPr lang="pl-PL" sz="1800" dirty="0" smtClean="0"/>
              <a:t>męczenie powierzchni (pitting)</a:t>
            </a:r>
          </a:p>
          <a:p>
            <a:pPr lvl="1"/>
            <a:r>
              <a:rPr lang="pl-PL" sz="1800" dirty="0"/>
              <a:t>p</a:t>
            </a:r>
            <a:r>
              <a:rPr lang="pl-PL" sz="1800" dirty="0" smtClean="0"/>
              <a:t>łynięcie plastyczne</a:t>
            </a:r>
          </a:p>
          <a:p>
            <a:pPr lvl="1"/>
            <a:r>
              <a:rPr lang="pl-PL" sz="1800" dirty="0"/>
              <a:t>ł</a:t>
            </a:r>
            <a:r>
              <a:rPr lang="pl-PL" sz="1800" dirty="0" smtClean="0"/>
              <a:t>uszczenie się powierzchni</a:t>
            </a:r>
          </a:p>
          <a:p>
            <a:pPr lvl="1"/>
            <a:r>
              <a:rPr lang="pl-PL" sz="1800" dirty="0"/>
              <a:t>pęknięcia</a:t>
            </a:r>
          </a:p>
          <a:p>
            <a:pPr lvl="1"/>
            <a:r>
              <a:rPr lang="pl-PL" sz="1800" dirty="0"/>
              <a:t>z</a:t>
            </a:r>
            <a:r>
              <a:rPr lang="pl-PL" sz="1800" dirty="0" smtClean="0"/>
              <a:t>łamania</a:t>
            </a:r>
          </a:p>
          <a:p>
            <a:pPr lvl="1"/>
            <a:r>
              <a:rPr lang="pl-PL" sz="1800" dirty="0" smtClean="0"/>
              <a:t>zarysowania, zatarcia</a:t>
            </a:r>
          </a:p>
          <a:p>
            <a:pPr lvl="1"/>
            <a:r>
              <a:rPr lang="pl-PL" sz="1800" dirty="0" smtClean="0"/>
              <a:t>korozja</a:t>
            </a:r>
          </a:p>
          <a:p>
            <a:pPr lvl="1"/>
            <a:r>
              <a:rPr lang="pl-PL" sz="1800" dirty="0"/>
              <a:t>z</a:t>
            </a:r>
            <a:r>
              <a:rPr lang="pl-PL" sz="1800" dirty="0" smtClean="0"/>
              <a:t>abarwienie, przypalenie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Przekładnie zębate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81049" y="5301208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Zużycie ścierno-adhezyjne i zatarcia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420888"/>
            <a:ext cx="4714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Przekładnie zębate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81049" y="5301208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Zużycie ścierno-adhezyjne i odkształcenia plastyczne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405608"/>
            <a:ext cx="47339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1800" dirty="0" smtClean="0"/>
              <a:t>Elementy </a:t>
            </a:r>
            <a:r>
              <a:rPr lang="pl-PL" sz="1800" dirty="0"/>
              <a:t>składowe układów </a:t>
            </a:r>
            <a:r>
              <a:rPr lang="pl-PL" sz="1800" dirty="0" smtClean="0"/>
              <a:t>mechanicznych</a:t>
            </a:r>
            <a:r>
              <a:rPr lang="pl-PL" sz="1800" dirty="0" smtClean="0"/>
              <a:t>. 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Typowe </a:t>
            </a:r>
            <a:r>
              <a:rPr lang="pl-PL" sz="1800" dirty="0"/>
              <a:t>uszkodzenia elementów </a:t>
            </a:r>
            <a:r>
              <a:rPr lang="pl-PL" sz="1800" dirty="0" smtClean="0"/>
              <a:t>wykonawczych układów </a:t>
            </a:r>
            <a:r>
              <a:rPr lang="pl-PL" sz="1800" dirty="0" smtClean="0"/>
              <a:t>mechanicznych</a:t>
            </a:r>
            <a:r>
              <a:rPr lang="pl-PL" sz="1800" dirty="0" smtClean="0"/>
              <a:t>.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Wpływ </a:t>
            </a:r>
            <a:r>
              <a:rPr lang="pl-PL" sz="1800" dirty="0"/>
              <a:t>bieżącego utrzymania urządzeń na </a:t>
            </a:r>
            <a:r>
              <a:rPr lang="pl-PL" sz="1800" dirty="0" smtClean="0"/>
              <a:t>diagnostykę i </a:t>
            </a:r>
            <a:r>
              <a:rPr lang="pl-PL" sz="1800" dirty="0"/>
              <a:t>ż</a:t>
            </a:r>
            <a:r>
              <a:rPr lang="pl-PL" sz="1800" dirty="0" smtClean="0"/>
              <a:t>ywotność.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229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Przekładnie zębate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81049" y="5301208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Zużycie wykruszające</a:t>
            </a:r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405608"/>
            <a:ext cx="45624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0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Przekładnie zębate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112024" y="5301208"/>
            <a:ext cx="432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Złamania zębów</a:t>
            </a:r>
            <a:endParaRPr lang="pl-PL" dirty="0"/>
          </a:p>
        </p:txBody>
      </p:sp>
      <p:pic>
        <p:nvPicPr>
          <p:cNvPr id="21506" name="Picture 2" descr="Znalezione obrazy dla zapytania korozja z&amp;eogon;ba ko&amp;lstrok;a z&amp;eogon;bat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24" y="2408011"/>
            <a:ext cx="4324072" cy="28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Znalezione obrazy dla zapytania korozja powierzchni z&amp;eogon;ba ko&amp;lstrok;a z&amp;eogon;bat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08010"/>
            <a:ext cx="1925292" cy="28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940152" y="5301208"/>
            <a:ext cx="196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Korozja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5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 smtClean="0"/>
              <a:t>Łożyska toczne</a:t>
            </a:r>
          </a:p>
          <a:p>
            <a:pPr marL="0" indent="0">
              <a:buNone/>
            </a:pPr>
            <a:r>
              <a:rPr lang="pl-PL" sz="1800" dirty="0" smtClean="0"/>
              <a:t>Elementy ulegające uszkodzeniom</a:t>
            </a:r>
          </a:p>
          <a:p>
            <a:r>
              <a:rPr lang="pl-PL" sz="1800" dirty="0" smtClean="0"/>
              <a:t>bieżnia zewnętrzna</a:t>
            </a:r>
          </a:p>
          <a:p>
            <a:r>
              <a:rPr lang="pl-PL" sz="1800" dirty="0" smtClean="0"/>
              <a:t>bieżnia wewnętrzna</a:t>
            </a:r>
          </a:p>
          <a:p>
            <a:r>
              <a:rPr lang="pl-PL" sz="1800" dirty="0" smtClean="0"/>
              <a:t>elementy toczne</a:t>
            </a:r>
          </a:p>
          <a:p>
            <a:r>
              <a:rPr lang="pl-PL" sz="1800" dirty="0" smtClean="0"/>
              <a:t>koszyk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Główne przyczyny </a:t>
            </a:r>
            <a:r>
              <a:rPr lang="pl-PL" sz="1800" dirty="0"/>
              <a:t>uszkodzenia łożyska</a:t>
            </a:r>
          </a:p>
          <a:p>
            <a:r>
              <a:rPr lang="pl-PL" sz="1800" dirty="0"/>
              <a:t>niewłaściwy montaż</a:t>
            </a:r>
          </a:p>
          <a:p>
            <a:r>
              <a:rPr lang="pl-PL" sz="1800" dirty="0"/>
              <a:t>błędy konstrukcyjne</a:t>
            </a:r>
          </a:p>
          <a:p>
            <a:r>
              <a:rPr lang="pl-PL" sz="1800" dirty="0"/>
              <a:t>korozja</a:t>
            </a:r>
          </a:p>
          <a:p>
            <a:r>
              <a:rPr lang="pl-PL" sz="1800" dirty="0"/>
              <a:t>zanieczyszczenie</a:t>
            </a:r>
          </a:p>
          <a:p>
            <a:r>
              <a:rPr lang="pl-PL" sz="1800" dirty="0"/>
              <a:t>wgłębienia na bieżniach od elementów tocznych – powstałe w stanie spoczynku lub w wyniku przepływającego prądu</a:t>
            </a:r>
          </a:p>
          <a:p>
            <a:r>
              <a:rPr lang="pl-PL" sz="1800" dirty="0"/>
              <a:t>niewłaściwe smarowanie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1033" name="Picture 9" descr="&amp;lstrok;o&amp;zdot;ysko bary&amp;lstrok;kowe dwurz&amp;eogon;d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8496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Łożyska toczne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81049" y="5301208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Przegrzane elementy łożyska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420888"/>
            <a:ext cx="37909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762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5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Łożyska toczne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81049" y="5301208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Widoczne zmęczenie materiałów elementu łożyska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888"/>
            <a:ext cx="38385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57" y="2492896"/>
            <a:ext cx="38195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379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Łożyska toczne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81049" y="5301208"/>
            <a:ext cx="762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Wgłębienia i rysy na wałeczkach mogą powstać, gdy pierścień wewnętrzny łożyska walcowego był ukośnie wciskany w pierścień zewnętrzny z wałeczkami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2"/>
          <a:stretch/>
        </p:blipFill>
        <p:spPr bwMode="auto">
          <a:xfrm>
            <a:off x="2033588" y="2060848"/>
            <a:ext cx="5076825" cy="324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Łożyska toczne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81049" y="5301208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Zadarcia na bieżni zewnętrznej łożyska </a:t>
            </a:r>
            <a:r>
              <a:rPr lang="pl-PL" dirty="0" smtClean="0"/>
              <a:t>na </a:t>
            </a:r>
            <a:r>
              <a:rPr lang="pl-PL" dirty="0"/>
              <a:t>skutek korozji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 bwMode="auto">
          <a:xfrm>
            <a:off x="2000250" y="1966690"/>
            <a:ext cx="5143500" cy="333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Łożyska toczne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81049" y="5301208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Wgłębienia na bieżniach pierścieni wewnętrznych łożysk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636912"/>
            <a:ext cx="2714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Łożyska toczne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81049" y="5301208"/>
            <a:ext cx="762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Wgłębienia na bieżni pierścienia wewnętrznego łożyska wentylatora powstałe w wyniku przepływu prądu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060848"/>
            <a:ext cx="5076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Łożyska ślizgowe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Elementy ulegające uszkodzeniom to powierzchnie ślizgowe zewnętrzna i wewnętrzna.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Główne przyczyny </a:t>
            </a:r>
            <a:r>
              <a:rPr lang="pl-PL" sz="1800" dirty="0"/>
              <a:t>uszkodzenia łożyska</a:t>
            </a:r>
          </a:p>
          <a:p>
            <a:r>
              <a:rPr lang="pl-PL" sz="1800" dirty="0" smtClean="0"/>
              <a:t>reakcja </a:t>
            </a:r>
            <a:r>
              <a:rPr lang="pl-PL" sz="1800" dirty="0" err="1"/>
              <a:t>trybochemiczna</a:t>
            </a:r>
            <a:r>
              <a:rPr lang="pl-PL" sz="1800" dirty="0" smtClean="0"/>
              <a:t>, korozja</a:t>
            </a:r>
          </a:p>
          <a:p>
            <a:r>
              <a:rPr lang="pl-PL" sz="1800" dirty="0" smtClean="0"/>
              <a:t>skłonność </a:t>
            </a:r>
            <a:r>
              <a:rPr lang="pl-PL" sz="1800" dirty="0"/>
              <a:t>do </a:t>
            </a:r>
            <a:r>
              <a:rPr lang="pl-PL" sz="1800" dirty="0" smtClean="0"/>
              <a:t>pęcznienia </a:t>
            </a:r>
            <a:r>
              <a:rPr lang="pl-PL" sz="1800" dirty="0"/>
              <a:t>warstwy docierającej (stały </a:t>
            </a:r>
            <a:r>
              <a:rPr lang="pl-PL" sz="1800" dirty="0" smtClean="0"/>
              <a:t>środek smarny)</a:t>
            </a:r>
          </a:p>
          <a:p>
            <a:r>
              <a:rPr lang="pl-PL" sz="1800" dirty="0" smtClean="0"/>
              <a:t>elektrochemiczna </a:t>
            </a:r>
            <a:r>
              <a:rPr lang="pl-PL" sz="1800" dirty="0"/>
              <a:t>korozja </a:t>
            </a:r>
            <a:r>
              <a:rPr lang="pl-PL" sz="1800" dirty="0" smtClean="0"/>
              <a:t>stykowa (nieodpowiedni </a:t>
            </a:r>
            <a:r>
              <a:rPr lang="pl-PL" sz="1800" dirty="0"/>
              <a:t>dobór pary materiałów </a:t>
            </a:r>
            <a:r>
              <a:rPr lang="pl-PL" sz="1800" dirty="0" smtClean="0"/>
              <a:t>składowych)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18" y="4094956"/>
            <a:ext cx="29527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81049" y="5723964"/>
            <a:ext cx="76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Uszkodzenie wskutek działania </a:t>
            </a:r>
            <a:r>
              <a:rPr lang="pl-PL" dirty="0" smtClean="0"/>
              <a:t>czynników chemicznych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Elementy składowe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Elementy </a:t>
            </a:r>
            <a:r>
              <a:rPr lang="pl-PL" sz="1800" dirty="0"/>
              <a:t>składowe układów </a:t>
            </a:r>
            <a:r>
              <a:rPr lang="pl-PL" sz="1800" dirty="0" smtClean="0"/>
              <a:t>mechanicznych</a:t>
            </a:r>
            <a:r>
              <a:rPr lang="pl-PL" sz="1800" dirty="0" smtClean="0"/>
              <a:t>.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/>
              <a:t>n</a:t>
            </a:r>
            <a:r>
              <a:rPr lang="pl-PL" sz="1800" dirty="0" smtClean="0"/>
              <a:t>apędy </a:t>
            </a:r>
            <a:r>
              <a:rPr lang="pl-PL" sz="1800" dirty="0"/>
              <a:t>elektryczne</a:t>
            </a:r>
            <a:r>
              <a:rPr lang="pl-PL" sz="1800" dirty="0" smtClean="0"/>
              <a:t>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napędy pneumatyczne,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napędy hydrauliczne,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przekładnie </a:t>
            </a:r>
            <a:r>
              <a:rPr lang="pl-PL" sz="1800" dirty="0"/>
              <a:t>zębate</a:t>
            </a:r>
            <a:r>
              <a:rPr lang="pl-PL" sz="1800" dirty="0" smtClean="0"/>
              <a:t>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łożyska,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pompy,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wentylatory,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sprzęgła,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wały i wirniki,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pl-PL" sz="1800" dirty="0" smtClean="0"/>
              <a:t>przewody</a:t>
            </a:r>
            <a:r>
              <a:rPr lang="pl-PL" sz="1800" dirty="0"/>
              <a:t>, okablowanie, elementy złączne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221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Pompy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Typowe uszkodzenia pomp</a:t>
            </a:r>
          </a:p>
          <a:p>
            <a:r>
              <a:rPr lang="pl-PL" sz="1800" dirty="0" smtClean="0"/>
              <a:t>zatarcia</a:t>
            </a:r>
          </a:p>
          <a:p>
            <a:r>
              <a:rPr lang="pl-PL" sz="1800" dirty="0" err="1"/>
              <a:t>r</a:t>
            </a:r>
            <a:r>
              <a:rPr lang="pl-PL" sz="1800" dirty="0" err="1" smtClean="0"/>
              <a:t>ozszczelnienia</a:t>
            </a:r>
            <a:r>
              <a:rPr lang="pl-PL" sz="1800" dirty="0" smtClean="0"/>
              <a:t> korpusu</a:t>
            </a:r>
          </a:p>
          <a:p>
            <a:r>
              <a:rPr lang="pl-PL" sz="1800" dirty="0" smtClean="0"/>
              <a:t>uszkodzenia uszczelnień</a:t>
            </a:r>
          </a:p>
          <a:p>
            <a:r>
              <a:rPr lang="pl-PL" sz="1800" dirty="0"/>
              <a:t>d</a:t>
            </a:r>
            <a:r>
              <a:rPr lang="pl-PL" sz="1800" dirty="0" smtClean="0"/>
              <a:t>efekty elementów łożyskujących</a:t>
            </a:r>
          </a:p>
          <a:p>
            <a:r>
              <a:rPr lang="pl-PL" sz="1800" dirty="0"/>
              <a:t>zanieczyszczenie </a:t>
            </a:r>
            <a:r>
              <a:rPr lang="pl-PL" sz="1800" dirty="0" smtClean="0"/>
              <a:t>osadami, niedrożność przewodów i filtrów</a:t>
            </a:r>
          </a:p>
        </p:txBody>
      </p:sp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Wentylatory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Uszkodzenia wentylatorów</a:t>
            </a:r>
          </a:p>
          <a:p>
            <a:r>
              <a:rPr lang="pl-PL" sz="1800" dirty="0" smtClean="0"/>
              <a:t>ugięcia, pęknięcia łopatek</a:t>
            </a:r>
          </a:p>
          <a:p>
            <a:r>
              <a:rPr lang="pl-PL" sz="1800" dirty="0" smtClean="0"/>
              <a:t>złamania łopatek</a:t>
            </a:r>
          </a:p>
          <a:p>
            <a:r>
              <a:rPr lang="pl-PL" sz="1800" dirty="0" smtClean="0"/>
              <a:t>wgięcia obudowy lub ugięcia wałów powodujące ocieranie łopatek o obudowę</a:t>
            </a:r>
          </a:p>
          <a:p>
            <a:r>
              <a:rPr lang="pl-PL" sz="1800" dirty="0"/>
              <a:t>o</a:t>
            </a:r>
            <a:r>
              <a:rPr lang="pl-PL" sz="1800" dirty="0" smtClean="0"/>
              <a:t>sadzanie się zanieczyszczeń</a:t>
            </a:r>
          </a:p>
          <a:p>
            <a:r>
              <a:rPr lang="pl-PL" sz="1800" dirty="0"/>
              <a:t>u</a:t>
            </a:r>
            <a:r>
              <a:rPr lang="pl-PL" sz="1800" dirty="0" smtClean="0"/>
              <a:t>szkodzenia łożysk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23" y="3573016"/>
            <a:ext cx="19526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http://www.utrzymanieruchu.pl/uploads/RTEmagicP_mechanika_wentylato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1" y="3573016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Sprzęgła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dirty="0" smtClean="0"/>
              <a:t>Sprzęgła cierne</a:t>
            </a:r>
          </a:p>
          <a:p>
            <a:r>
              <a:rPr lang="pl-PL" sz="1800" dirty="0" smtClean="0"/>
              <a:t>przypalone powierzchnie cierne</a:t>
            </a:r>
          </a:p>
          <a:p>
            <a:r>
              <a:rPr lang="pl-PL" sz="1800" dirty="0" smtClean="0"/>
              <a:t>pęknięty docisk</a:t>
            </a:r>
          </a:p>
          <a:p>
            <a:r>
              <a:rPr lang="pl-PL" sz="1800" dirty="0"/>
              <a:t>z</a:t>
            </a:r>
            <a:r>
              <a:rPr lang="pl-PL" sz="1800" dirty="0" smtClean="0"/>
              <a:t>użyte łożysko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Sprzęgła podatne</a:t>
            </a:r>
          </a:p>
          <a:p>
            <a:r>
              <a:rPr lang="pl-PL" sz="1800" dirty="0"/>
              <a:t>p</a:t>
            </a:r>
            <a:r>
              <a:rPr lang="pl-PL" sz="1800" dirty="0" smtClean="0"/>
              <a:t>ęknięcie </a:t>
            </a:r>
            <a:r>
              <a:rPr lang="pl-PL" sz="1800" dirty="0"/>
              <a:t>elementu </a:t>
            </a:r>
            <a:r>
              <a:rPr lang="pl-PL" sz="1800" dirty="0" smtClean="0"/>
              <a:t>podatnego</a:t>
            </a:r>
          </a:p>
          <a:p>
            <a:r>
              <a:rPr lang="pl-PL" sz="1800" dirty="0" smtClean="0"/>
              <a:t>rozwarstwienie elementu podatnego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Rodzaje uszkodzeń zależą od rodzaju sprzęgła, a tych jest bardzo dużo.</a:t>
            </a:r>
          </a:p>
          <a:p>
            <a:pPr marL="0" indent="0">
              <a:buNone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Wały i wirniki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Podstawowe typy zjawisk, </a:t>
            </a:r>
            <a:r>
              <a:rPr lang="pl-PL" sz="1800" dirty="0" smtClean="0"/>
              <a:t>niesprawności </a:t>
            </a:r>
            <a:r>
              <a:rPr lang="pl-PL" sz="1800" dirty="0"/>
              <a:t>i </a:t>
            </a:r>
            <a:r>
              <a:rPr lang="pl-PL" sz="1800" dirty="0" smtClean="0"/>
              <a:t>uszkodzeń wałów: </a:t>
            </a:r>
          </a:p>
          <a:p>
            <a:r>
              <a:rPr lang="pl-PL" sz="1800" dirty="0"/>
              <a:t>n</a:t>
            </a:r>
            <a:r>
              <a:rPr lang="pl-PL" sz="1800" dirty="0" smtClean="0"/>
              <a:t>iewyrównoważenie (niewyważenie)</a:t>
            </a:r>
          </a:p>
          <a:p>
            <a:r>
              <a:rPr lang="pl-PL" sz="1800" dirty="0" smtClean="0"/>
              <a:t>zgięcie</a:t>
            </a:r>
            <a:endParaRPr lang="pl-PL" sz="1800" dirty="0"/>
          </a:p>
          <a:p>
            <a:r>
              <a:rPr lang="pl-PL" sz="1800" dirty="0" smtClean="0"/>
              <a:t>niewspółosiowość elementów wirnika</a:t>
            </a:r>
            <a:endParaRPr lang="pl-PL" sz="1800" dirty="0"/>
          </a:p>
          <a:p>
            <a:r>
              <a:rPr lang="pl-PL" sz="1800" dirty="0"/>
              <a:t>luzy </a:t>
            </a:r>
            <a:r>
              <a:rPr lang="pl-PL" sz="1800" dirty="0" smtClean="0"/>
              <a:t>posadowienia</a:t>
            </a:r>
            <a:endParaRPr lang="pl-PL" sz="1800" dirty="0"/>
          </a:p>
          <a:p>
            <a:r>
              <a:rPr lang="pl-PL" sz="1800" dirty="0" smtClean="0"/>
              <a:t>pęknięcia</a:t>
            </a:r>
          </a:p>
        </p:txBody>
      </p:sp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Przewody</a:t>
            </a:r>
            <a:r>
              <a:rPr lang="pl-PL" sz="1800" b="1" dirty="0"/>
              <a:t>, okablowanie, elementy </a:t>
            </a:r>
            <a:r>
              <a:rPr lang="pl-PL" sz="1800" b="1" dirty="0" smtClean="0"/>
              <a:t>złączne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Typowe uszkodzenia</a:t>
            </a:r>
          </a:p>
          <a:p>
            <a:r>
              <a:rPr lang="pl-PL" sz="1800" dirty="0"/>
              <a:t>p</a:t>
            </a:r>
            <a:r>
              <a:rPr lang="pl-PL" sz="1800" dirty="0" smtClean="0"/>
              <a:t>rzerwania przewodów</a:t>
            </a:r>
          </a:p>
          <a:p>
            <a:r>
              <a:rPr lang="pl-PL" sz="1800" dirty="0"/>
              <a:t>p</a:t>
            </a:r>
            <a:r>
              <a:rPr lang="pl-PL" sz="1800" dirty="0" smtClean="0"/>
              <a:t>rzetarcia osłon, izolacji</a:t>
            </a:r>
          </a:p>
          <a:p>
            <a:r>
              <a:rPr lang="pl-PL" sz="1800" dirty="0"/>
              <a:t>z</a:t>
            </a:r>
            <a:r>
              <a:rPr lang="pl-PL" sz="1800" dirty="0" smtClean="0"/>
              <a:t>warcia przewodów elektrycznych</a:t>
            </a:r>
          </a:p>
          <a:p>
            <a:r>
              <a:rPr lang="pl-PL" sz="1800" dirty="0"/>
              <a:t>w</a:t>
            </a:r>
            <a:r>
              <a:rPr lang="pl-PL" sz="1800" dirty="0" smtClean="0"/>
              <a:t>ypalenie styków</a:t>
            </a:r>
          </a:p>
          <a:p>
            <a:r>
              <a:rPr lang="pl-PL" sz="1800" dirty="0"/>
              <a:t>p</a:t>
            </a:r>
            <a:r>
              <a:rPr lang="pl-PL" sz="1800" dirty="0" smtClean="0"/>
              <a:t>okrycie styków warstwami korozyjnymi</a:t>
            </a:r>
          </a:p>
          <a:p>
            <a:r>
              <a:rPr lang="pl-PL" sz="1800" dirty="0"/>
              <a:t>n</a:t>
            </a:r>
            <a:r>
              <a:rPr lang="pl-PL" sz="1800" dirty="0" smtClean="0"/>
              <a:t>ieszczelności przewodów pneumatycznych i hydraulicznych,</a:t>
            </a:r>
          </a:p>
          <a:p>
            <a:r>
              <a:rPr lang="pl-PL" sz="1800" dirty="0"/>
              <a:t>p</a:t>
            </a:r>
            <a:r>
              <a:rPr lang="pl-PL" sz="1800" dirty="0" smtClean="0"/>
              <a:t>oluzowanie połączeń</a:t>
            </a:r>
          </a:p>
          <a:p>
            <a:r>
              <a:rPr lang="pl-PL" sz="1800" dirty="0"/>
              <a:t>n</a:t>
            </a:r>
            <a:r>
              <a:rPr lang="pl-PL" sz="1800" dirty="0" smtClean="0"/>
              <a:t>ieszczelność połączeń</a:t>
            </a:r>
          </a:p>
          <a:p>
            <a:r>
              <a:rPr lang="pl-PL" sz="1800" dirty="0" smtClean="0"/>
              <a:t>niedrożność przewodów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4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Wpływ bieżącego utrzymania urządzeń na </a:t>
            </a:r>
            <a:r>
              <a:rPr lang="pl-PL" dirty="0" smtClean="0"/>
              <a:t>diagnostykę i </a:t>
            </a:r>
            <a:r>
              <a:rPr lang="pl-PL" dirty="0"/>
              <a:t>ż</a:t>
            </a:r>
            <a:r>
              <a:rPr lang="pl-PL" dirty="0" smtClean="0"/>
              <a:t>ywotność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smtClean="0"/>
              <a:t>utrzymanie czystości – pozwala na zauważenie np. wycieków, zapobiega gromadzeniu np. kurzu na łopatkach wentylatorów itp. </a:t>
            </a:r>
          </a:p>
          <a:p>
            <a:pPr algn="just"/>
            <a:r>
              <a:rPr lang="pl-PL" sz="1800" dirty="0" smtClean="0"/>
              <a:t>okresowe smarowanie łożysk – wykorzystujemy tę czynność do obserwacji zużycia smaru,</a:t>
            </a:r>
          </a:p>
          <a:p>
            <a:pPr algn="just"/>
            <a:r>
              <a:rPr lang="pl-PL" sz="1800" dirty="0" smtClean="0"/>
              <a:t>okresowe wymiany materiałów eksploatacyjnych, olejów, smarów – wykorzystujemy te wymiany do obserwacji występujących cząstek stałych (wielkość, rodzaj materiału cząstek stałych), barwy, gęstości </a:t>
            </a:r>
            <a:r>
              <a:rPr lang="pl-PL" sz="1800" dirty="0"/>
              <a:t>materiałów eksploatacyjnych</a:t>
            </a:r>
            <a:r>
              <a:rPr lang="pl-PL" sz="1800" dirty="0" smtClean="0"/>
              <a:t>– to bardzo ważne czynności diagnostyczne.</a:t>
            </a:r>
          </a:p>
        </p:txBody>
      </p:sp>
    </p:spTree>
    <p:extLst>
      <p:ext uri="{BB962C8B-B14F-4D97-AF65-F5344CB8AC3E}">
        <p14:creationId xmlns:p14="http://schemas.microsoft.com/office/powerpoint/2010/main" val="36563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</a:t>
            </a:r>
          </a:p>
          <a:p>
            <a:r>
              <a:rPr lang="pl-PL" sz="1800" dirty="0" smtClean="0"/>
              <a:t>Uszkodzenia </a:t>
            </a:r>
            <a:r>
              <a:rPr lang="pl-PL" sz="1800" dirty="0"/>
              <a:t>elektryczne i magnetyczne	</a:t>
            </a:r>
          </a:p>
          <a:p>
            <a:pPr marL="0" indent="0">
              <a:buNone/>
            </a:pPr>
            <a:r>
              <a:rPr lang="pl-PL" sz="1800" dirty="0"/>
              <a:t>	Uzwojenie </a:t>
            </a:r>
            <a:r>
              <a:rPr lang="pl-PL" sz="1800" dirty="0" smtClean="0"/>
              <a:t>stojana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Uzwojenie </a:t>
            </a:r>
            <a:r>
              <a:rPr lang="pl-PL" sz="1800" dirty="0" smtClean="0"/>
              <a:t>wirnika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</a:t>
            </a:r>
            <a:r>
              <a:rPr lang="pl-PL" sz="1800" dirty="0" smtClean="0"/>
              <a:t>Wyprowadzenia</a:t>
            </a:r>
            <a:endParaRPr lang="pl-PL" sz="1800" dirty="0"/>
          </a:p>
          <a:p>
            <a:r>
              <a:rPr lang="pl-PL" sz="1800" dirty="0" smtClean="0"/>
              <a:t>Uszkodzenia mechaniczne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Uszkodzenia </a:t>
            </a:r>
            <a:r>
              <a:rPr lang="pl-PL" sz="1800" dirty="0" smtClean="0"/>
              <a:t>stojana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 </a:t>
            </a:r>
            <a:r>
              <a:rPr lang="pl-PL" sz="1800" dirty="0"/>
              <a:t>	Uszkodzenia </a:t>
            </a:r>
            <a:r>
              <a:rPr lang="pl-PL" sz="1800" dirty="0" smtClean="0"/>
              <a:t>wirnika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Uszkodzenia elementów obwodu wentylacyjnego	</a:t>
            </a:r>
          </a:p>
          <a:p>
            <a:pPr marL="0" indent="0">
              <a:buNone/>
            </a:pPr>
            <a:r>
              <a:rPr lang="pl-PL" sz="1800" dirty="0"/>
              <a:t>	Uszkodzenia </a:t>
            </a:r>
            <a:r>
              <a:rPr lang="pl-PL" sz="1800" dirty="0" smtClean="0"/>
              <a:t>łożysk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Uszkodzenia elementów </a:t>
            </a:r>
            <a:r>
              <a:rPr lang="pl-PL" sz="1800" dirty="0" smtClean="0"/>
              <a:t>kadłuba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Uszkodzenia </a:t>
            </a:r>
            <a:r>
              <a:rPr lang="pl-PL" sz="1800" dirty="0" smtClean="0"/>
              <a:t>szczotek</a:t>
            </a: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382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 smtClean="0"/>
              <a:t>– uszkodzenia elektryczne </a:t>
            </a:r>
            <a:r>
              <a:rPr lang="pl-PL" sz="1800" dirty="0"/>
              <a:t>i </a:t>
            </a:r>
            <a:r>
              <a:rPr lang="pl-PL" sz="1800" dirty="0" smtClean="0"/>
              <a:t>magnetyczne - stojan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73" y="1988840"/>
            <a:ext cx="3241911" cy="24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3" y="4581128"/>
            <a:ext cx="3816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Zatarcie rdzenia stojana przez wirnik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wyniku uszkodzenia łożyska; </a:t>
            </a:r>
          </a:p>
          <a:p>
            <a:r>
              <a:rPr lang="pl-PL" dirty="0"/>
              <a:t>w następstwie – zwarcie uzwojenia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żłobku stojana.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786472" y="4581128"/>
            <a:ext cx="324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Wypalony fragment uzwojenia stojana w żłobku, wtopienie miedzi do </a:t>
            </a:r>
            <a:r>
              <a:rPr lang="pl-PL" dirty="0" smtClean="0"/>
              <a:t>rdzenia.</a:t>
            </a:r>
            <a:endParaRPr lang="pl-PL" dirty="0"/>
          </a:p>
        </p:txBody>
      </p:sp>
      <p:pic>
        <p:nvPicPr>
          <p:cNvPr id="9" name="Picture 2" descr="Untitled-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563"/>
            <a:ext cx="3816423" cy="24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1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elektryczne i magnetyczne - stojan</a:t>
            </a:r>
            <a:endParaRPr lang="pl-PL" sz="18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36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Wypalone uzwojenie na wyjściu ze </a:t>
            </a:r>
            <a:r>
              <a:rPr lang="pl-PL" dirty="0" smtClean="0"/>
              <a:t>żłobka.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283968" y="4581128"/>
            <a:ext cx="374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Uszkodzone połączenia czołowe uzwojenia stojana spowodowane osadzeniem </a:t>
            </a:r>
            <a:r>
              <a:rPr lang="pl-PL" dirty="0" smtClean="0"/>
              <a:t>pyłu.</a:t>
            </a:r>
            <a:endParaRPr lang="pl-PL" dirty="0"/>
          </a:p>
        </p:txBody>
      </p:sp>
      <p:pic>
        <p:nvPicPr>
          <p:cNvPr id="5122" name="Picture 2" descr="Untitled-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4660" y="1543733"/>
            <a:ext cx="2477850" cy="33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Untitled-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08871"/>
            <a:ext cx="3744416" cy="24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elektryczne i magnetyczne - wirnik</a:t>
            </a:r>
            <a:endParaRPr lang="pl-PL" sz="18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6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Wirnik dwuklatkowy. Przepalone pręty klatki rozruchowej przy pierścieniu </a:t>
            </a:r>
            <a:r>
              <a:rPr lang="pl-PL" dirty="0" smtClean="0"/>
              <a:t>zwierającym.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15707" y="4571836"/>
            <a:ext cx="36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Wypalone pręty klatki </a:t>
            </a:r>
            <a:r>
              <a:rPr lang="pl-PL" dirty="0" smtClean="0"/>
              <a:t>rozruchowej.</a:t>
            </a:r>
            <a:endParaRPr lang="pl-PL" dirty="0"/>
          </a:p>
        </p:txBody>
      </p:sp>
      <p:pic>
        <p:nvPicPr>
          <p:cNvPr id="7170" name="Picture 2" descr="Untitled-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7" y="2002583"/>
            <a:ext cx="3587595" cy="246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Untitled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06" y="2002583"/>
            <a:ext cx="3612678" cy="246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elektryczne i magnetyczne - </a:t>
            </a:r>
            <a:r>
              <a:rPr lang="pl-PL" sz="1800" dirty="0" smtClean="0"/>
              <a:t>wyprowadzenia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6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Uszkodzone wyprowadzenia uzwojenia stojana na wejściu do mufy kablowej.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447824" y="4581128"/>
            <a:ext cx="358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Uszkodzone wyprowadzenia uzwojenia stojana na wejściu do mufy kablowej.</a:t>
            </a:r>
          </a:p>
        </p:txBody>
      </p:sp>
      <p:pic>
        <p:nvPicPr>
          <p:cNvPr id="9218" name="Picture 2" descr="Untitled-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" b="10974"/>
          <a:stretch>
            <a:fillRect/>
          </a:stretch>
        </p:blipFill>
        <p:spPr bwMode="auto">
          <a:xfrm>
            <a:off x="539553" y="1988840"/>
            <a:ext cx="3600399" cy="247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Untitled-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23" y="1988841"/>
            <a:ext cx="3580561" cy="247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ntitled-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72" y="1988839"/>
            <a:ext cx="3679631" cy="247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Typowe uszkodzenia elementów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Napędy elektryczne </a:t>
            </a:r>
            <a:r>
              <a:rPr lang="pl-PL" sz="1800" dirty="0"/>
              <a:t>– uszkodzenia </a:t>
            </a:r>
            <a:r>
              <a:rPr lang="pl-PL" sz="1800" dirty="0" smtClean="0"/>
              <a:t>mechaniczne - stojan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3" y="4581128"/>
            <a:ext cx="386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Uszkodzona mechanicznie izolacja połączenia czołowego uzwojenia stojana.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786472" y="4581128"/>
            <a:ext cx="367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wyniku uszkodzenia łożyska, wirnik zatarł rdzeń stojana, </a:t>
            </a:r>
            <a:r>
              <a:rPr lang="pl-PL" dirty="0" smtClean="0"/>
              <a:t>w </a:t>
            </a:r>
            <a:r>
              <a:rPr lang="pl-PL" dirty="0"/>
              <a:t>następstwie czego nastąpiło zwarcie uzwojenia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żłobku stojana.</a:t>
            </a:r>
          </a:p>
        </p:txBody>
      </p:sp>
      <p:pic>
        <p:nvPicPr>
          <p:cNvPr id="10242" name="Picture 2" descr="Untitled-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0" y="1988840"/>
            <a:ext cx="3827159" cy="247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935</Words>
  <Application>Microsoft Office PowerPoint</Application>
  <PresentationFormat>Pokaz na ekranie (4:3)</PresentationFormat>
  <Paragraphs>212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Motyw pakietu Office</vt:lpstr>
      <vt:lpstr>DIAGNOSTYKA UKŁADÓW MECHANICZNYCH</vt:lpstr>
      <vt:lpstr>Agenda</vt:lpstr>
      <vt:lpstr>Elementy składowe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Typowe uszkodzenia elementów układów mechanicznych</vt:lpstr>
      <vt:lpstr>Wpływ bieżącego utrzymania urządzeń na diagnostykę i żywotność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DIAGNOSTYKA UKŁADÓW MECHATRONICZNYCH</dc:title>
  <cp:lastModifiedBy>Admin</cp:lastModifiedBy>
  <cp:revision>73</cp:revision>
  <dcterms:modified xsi:type="dcterms:W3CDTF">2023-03-05T12:24:01Z</dcterms:modified>
</cp:coreProperties>
</file>