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71" r:id="rId5"/>
    <p:sldId id="272" r:id="rId6"/>
    <p:sldId id="273" r:id="rId7"/>
    <p:sldId id="274" r:id="rId8"/>
    <p:sldId id="275" r:id="rId9"/>
    <p:sldId id="270" r:id="rId10"/>
    <p:sldId id="279" r:id="rId11"/>
    <p:sldId id="269" r:id="rId12"/>
    <p:sldId id="262" r:id="rId13"/>
    <p:sldId id="260" r:id="rId14"/>
    <p:sldId id="259" r:id="rId15"/>
    <p:sldId id="283" r:id="rId16"/>
    <p:sldId id="282" r:id="rId17"/>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069" autoAdjust="0"/>
    <p:restoredTop sz="94660"/>
  </p:normalViewPr>
  <p:slideViewPr>
    <p:cSldViewPr>
      <p:cViewPr varScale="1">
        <p:scale>
          <a:sx n="72" d="100"/>
          <a:sy n="72" d="100"/>
        </p:scale>
        <p:origin x="1670"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9E71F8-66F2-44CB-A383-03616AF611D7}" type="datetimeFigureOut">
              <a:rPr lang="pl-PL" smtClean="0"/>
              <a:t>05.03.2023</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2994B11-31BC-4D3C-B67A-C0015176F08F}" type="slidenum">
              <a:rPr lang="pl-PL" smtClean="0"/>
              <a:t>‹#›</a:t>
            </a:fld>
            <a:endParaRPr lang="pl-PL"/>
          </a:p>
        </p:txBody>
      </p:sp>
    </p:spTree>
    <p:extLst>
      <p:ext uri="{BB962C8B-B14F-4D97-AF65-F5344CB8AC3E}">
        <p14:creationId xmlns:p14="http://schemas.microsoft.com/office/powerpoint/2010/main" val="3009369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82994B11-31BC-4D3C-B67A-C0015176F08F}" type="slidenum">
              <a:rPr lang="pl-PL" smtClean="0"/>
              <a:t>2</a:t>
            </a:fld>
            <a:endParaRPr lang="pl-PL"/>
          </a:p>
        </p:txBody>
      </p:sp>
    </p:spTree>
    <p:extLst>
      <p:ext uri="{BB962C8B-B14F-4D97-AF65-F5344CB8AC3E}">
        <p14:creationId xmlns:p14="http://schemas.microsoft.com/office/powerpoint/2010/main" val="1760394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t>05.03.2023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t>05.03.2023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t>05.03.2023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FD17FA3B-C404-4317-B0BC-953931111309}" type="datetimeFigureOut">
              <a:rPr lang="pl-PL" smtClean="0"/>
              <a:t>05.03.2023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FD17FA3B-C404-4317-B0BC-953931111309}" type="datetimeFigureOut">
              <a:rPr lang="pl-PL" smtClean="0"/>
              <a:t>05.03.2023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FD17FA3B-C404-4317-B0BC-953931111309}" type="datetimeFigureOut">
              <a:rPr lang="pl-PL" smtClean="0"/>
              <a:t>05.03.2023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FD17FA3B-C404-4317-B0BC-953931111309}" type="datetimeFigureOut">
              <a:rPr lang="pl-PL" smtClean="0"/>
              <a:t>05.03.2023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FD17FA3B-C404-4317-B0BC-953931111309}" type="datetimeFigureOut">
              <a:rPr lang="pl-PL" smtClean="0"/>
              <a:t>05.03.2023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FD17FA3B-C404-4317-B0BC-953931111309}" type="datetimeFigureOut">
              <a:rPr lang="pl-PL" smtClean="0"/>
              <a:t>05.03.2023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D17FA3B-C404-4317-B0BC-953931111309}" type="datetimeFigureOut">
              <a:rPr lang="pl-PL" smtClean="0"/>
              <a:t>05.03.2023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FD17FA3B-C404-4317-B0BC-953931111309}" type="datetimeFigureOut">
              <a:rPr lang="pl-PL" smtClean="0"/>
              <a:t>05.03.2023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0931897F-8F23-433E-A660-EFF8D3EDA506}" type="slidenum">
              <a:rPr lang="pl-PL" smtClean="0"/>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7FA3B-C404-4317-B0BC-953931111309}" type="datetimeFigureOut">
              <a:rPr lang="pl-PL" smtClean="0"/>
              <a:t>05.03.2023</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31897F-8F23-433E-A660-EFF8D3EDA506}" type="slidenum">
              <a:rPr lang="pl-PL" smtClean="0"/>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lstStyle/>
          <a:p>
            <a:r>
              <a:rPr lang="pl-PL" dirty="0" smtClean="0"/>
              <a:t>DIAGNOSTYKA UKŁADÓW </a:t>
            </a:r>
            <a:r>
              <a:rPr lang="pl-PL" dirty="0" smtClean="0"/>
              <a:t>MECHANICZNYCH</a:t>
            </a:r>
            <a:endParaRPr lang="pl-PL" dirty="0"/>
          </a:p>
        </p:txBody>
      </p:sp>
      <p:sp>
        <p:nvSpPr>
          <p:cNvPr id="3" name="Podtytuł 2"/>
          <p:cNvSpPr>
            <a:spLocks noGrp="1"/>
          </p:cNvSpPr>
          <p:nvPr>
            <p:ph type="subTitle" idx="1"/>
          </p:nvPr>
        </p:nvSpPr>
        <p:spPr/>
        <p:txBody>
          <a:bodyPr/>
          <a:lstStyle/>
          <a:p>
            <a:r>
              <a:rPr lang="pl-PL" dirty="0"/>
              <a:t>Kierunek: I ME DU</a:t>
            </a:r>
            <a:endParaRPr lang="pl-PL" dirty="0" smtClean="0"/>
          </a:p>
          <a:p>
            <a:r>
              <a:rPr lang="pl-PL" dirty="0" smtClean="0"/>
              <a:t>Wykład 1b</a:t>
            </a:r>
          </a:p>
          <a:p>
            <a:endParaRPr lang="pl-PL" dirty="0"/>
          </a:p>
        </p:txBody>
      </p:sp>
    </p:spTree>
    <p:extLst>
      <p:ext uri="{BB962C8B-B14F-4D97-AF65-F5344CB8AC3E}">
        <p14:creationId xmlns:p14="http://schemas.microsoft.com/office/powerpoint/2010/main" val="2966287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marL="514350" indent="-514350"/>
            <a:r>
              <a:rPr lang="pl-PL" dirty="0"/>
              <a:t>Sygnały skorelowane</a:t>
            </a:r>
          </a:p>
        </p:txBody>
      </p:sp>
      <p:sp>
        <p:nvSpPr>
          <p:cNvPr id="3" name="Symbol zastępczy zawartości 2"/>
          <p:cNvSpPr>
            <a:spLocks noGrp="1"/>
          </p:cNvSpPr>
          <p:nvPr>
            <p:ph idx="1"/>
          </p:nvPr>
        </p:nvSpPr>
        <p:spPr/>
        <p:txBody>
          <a:bodyPr>
            <a:normAutofit/>
          </a:bodyPr>
          <a:lstStyle/>
          <a:p>
            <a:pPr marL="0" indent="0" algn="just">
              <a:buNone/>
            </a:pPr>
            <a:r>
              <a:rPr lang="pl-PL" sz="1800" dirty="0" smtClean="0"/>
              <a:t>Jeśli sygnały diagnostyczne są skorelowane, to jedne można wykorzystywać w diagnostyce, a inne nie. Pozwala to na obniżenie kosztów systemu diagnostycznego (mniej czujników, mniej danych, mniejszy koszt obliczeniowy). Chyba, że istnieje ważny powód, aby nie odrzucać sygnałów skorelowanych – wówczas takie systemy mogą być mniej wrażliwe na zakłócenia. </a:t>
            </a:r>
          </a:p>
          <a:p>
            <a:pPr marL="0" indent="0" algn="just">
              <a:buNone/>
            </a:pPr>
            <a:endParaRPr lang="pl-PL" sz="1800" dirty="0"/>
          </a:p>
          <a:p>
            <a:pPr marL="0" indent="0" algn="just">
              <a:buNone/>
            </a:pPr>
            <a:r>
              <a:rPr lang="pl-PL" sz="1800" dirty="0" smtClean="0"/>
              <a:t>Weźmy jako przykład diagnostykę łożysk układu pracującego w sąsiedztwie innych maszyn generujących zarówno hałas jak i drgania. Oparcie diagnostyki na samych sygnałach akustycznych w warunkach, gdzie jest zmienne tło akustyczne, obniża skuteczność systemu diagnostycznego.</a:t>
            </a:r>
            <a:r>
              <a:rPr lang="pl-PL" sz="1800" dirty="0"/>
              <a:t> </a:t>
            </a:r>
            <a:r>
              <a:rPr lang="pl-PL" sz="1800" dirty="0" smtClean="0"/>
              <a:t>Podobnie oparcie </a:t>
            </a:r>
            <a:r>
              <a:rPr lang="pl-PL" sz="1800" dirty="0"/>
              <a:t>diagnostyki na samych sygnałach </a:t>
            </a:r>
            <a:r>
              <a:rPr lang="pl-PL" sz="1800" dirty="0" smtClean="0"/>
              <a:t>drgań mechanicznych w </a:t>
            </a:r>
            <a:r>
              <a:rPr lang="pl-PL" sz="1800" dirty="0"/>
              <a:t>warunkach, gdzie </a:t>
            </a:r>
            <a:r>
              <a:rPr lang="pl-PL" sz="1800" dirty="0" smtClean="0"/>
              <a:t>pojawiają się drgania od innych maszyn, również </a:t>
            </a:r>
            <a:r>
              <a:rPr lang="pl-PL" sz="1800" dirty="0"/>
              <a:t>obniża skuteczność systemu </a:t>
            </a:r>
            <a:r>
              <a:rPr lang="pl-PL" sz="1800" dirty="0" smtClean="0"/>
              <a:t>diagnostycznego. Zastosowanie równocześnie sygnałów akustycznych i drgań mechanicznych pozwala wyeliminować błędy diagnostyczne. Oczywiście realne przypadki diagnostyki łożysk są bardziej złożone, ten przedstawiony tutaj przedstawia uproszczone podejście i pomija niuanse.  </a:t>
            </a:r>
          </a:p>
        </p:txBody>
      </p:sp>
    </p:spTree>
    <p:extLst>
      <p:ext uri="{BB962C8B-B14F-4D97-AF65-F5344CB8AC3E}">
        <p14:creationId xmlns:p14="http://schemas.microsoft.com/office/powerpoint/2010/main" val="31233761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marL="514350" indent="-514350"/>
            <a:r>
              <a:rPr lang="pl-PL" dirty="0"/>
              <a:t>Rola pomiarów w diagnostyce układów </a:t>
            </a:r>
            <a:r>
              <a:rPr lang="pl-PL" dirty="0" smtClean="0"/>
              <a:t>mechanicznych</a:t>
            </a:r>
            <a:endParaRPr lang="pl-PL" dirty="0"/>
          </a:p>
        </p:txBody>
      </p:sp>
      <p:sp>
        <p:nvSpPr>
          <p:cNvPr id="3" name="Symbol zastępczy zawartości 2"/>
          <p:cNvSpPr>
            <a:spLocks noGrp="1"/>
          </p:cNvSpPr>
          <p:nvPr>
            <p:ph idx="1"/>
          </p:nvPr>
        </p:nvSpPr>
        <p:spPr/>
        <p:txBody>
          <a:bodyPr>
            <a:normAutofit/>
          </a:bodyPr>
          <a:lstStyle/>
          <a:p>
            <a:pPr marL="0" indent="0" algn="just">
              <a:buNone/>
            </a:pPr>
            <a:r>
              <a:rPr lang="pl-PL" sz="1800" dirty="0" smtClean="0"/>
              <a:t>Diagnostyka układów </a:t>
            </a:r>
            <a:r>
              <a:rPr lang="pl-PL" sz="1800" dirty="0" smtClean="0"/>
              <a:t>mechanicznych </a:t>
            </a:r>
            <a:r>
              <a:rPr lang="pl-PL" sz="1800" dirty="0" smtClean="0"/>
              <a:t>opiera się w zasadzie na pomiarach sygnałów diagnostycznych. „W zasadzie” oznacza, że czasami może być inaczej. Dotyczy to np. sytuacji, kiedy informację diagnostyczną pozyskuje się np. w wyniku rozmowy z operatorem danego układu czy maszyny. Jednak dominująca rolę mają pomiary wielkości fizycznych.</a:t>
            </a:r>
            <a:endParaRPr lang="pl-PL" sz="1800" dirty="0"/>
          </a:p>
        </p:txBody>
      </p:sp>
    </p:spTree>
    <p:extLst>
      <p:ext uri="{BB962C8B-B14F-4D97-AF65-F5344CB8AC3E}">
        <p14:creationId xmlns:p14="http://schemas.microsoft.com/office/powerpoint/2010/main" val="26372495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pPr marL="514350" indent="-514350"/>
            <a:r>
              <a:rPr lang="pl-PL" dirty="0"/>
              <a:t>Rola ciągłego monitorowania stanu układu</a:t>
            </a:r>
          </a:p>
        </p:txBody>
      </p:sp>
      <p:sp>
        <p:nvSpPr>
          <p:cNvPr id="3" name="Symbol zastępczy zawartości 2"/>
          <p:cNvSpPr>
            <a:spLocks noGrp="1"/>
          </p:cNvSpPr>
          <p:nvPr>
            <p:ph idx="1"/>
          </p:nvPr>
        </p:nvSpPr>
        <p:spPr/>
        <p:txBody>
          <a:bodyPr>
            <a:normAutofit fontScale="92500" lnSpcReduction="10000"/>
          </a:bodyPr>
          <a:lstStyle/>
          <a:p>
            <a:pPr marL="0" indent="0" algn="just">
              <a:buNone/>
            </a:pPr>
            <a:r>
              <a:rPr lang="pl-PL" sz="1800" dirty="0"/>
              <a:t>Monitorowanie stanu to proces polegający na określaniu stanu </a:t>
            </a:r>
            <a:r>
              <a:rPr lang="pl-PL" sz="1800" dirty="0" smtClean="0"/>
              <a:t>układów w </a:t>
            </a:r>
            <a:r>
              <a:rPr lang="pl-PL" sz="1800" dirty="0"/>
              <a:t>toku ich eksploatacji. Zasadnicze znaczenie dla </a:t>
            </a:r>
            <a:r>
              <a:rPr lang="pl-PL" sz="1800" dirty="0" smtClean="0"/>
              <a:t>prawidłowości programu </a:t>
            </a:r>
            <a:r>
              <a:rPr lang="pl-PL" sz="1800" dirty="0"/>
              <a:t>monitorowania stanu ma rozeznanie w kwestiach:</a:t>
            </a:r>
          </a:p>
          <a:p>
            <a:pPr algn="just"/>
            <a:r>
              <a:rPr lang="pl-PL" sz="1800" dirty="0" smtClean="0"/>
              <a:t>symptomy, </a:t>
            </a:r>
            <a:r>
              <a:rPr lang="pl-PL" sz="1800" dirty="0"/>
              <a:t>na jakie trzeba być </a:t>
            </a:r>
            <a:r>
              <a:rPr lang="pl-PL" sz="1800" dirty="0" smtClean="0"/>
              <a:t>wyczulonym;</a:t>
            </a:r>
          </a:p>
          <a:p>
            <a:pPr algn="just"/>
            <a:r>
              <a:rPr lang="pl-PL" sz="1800" dirty="0" smtClean="0"/>
              <a:t>prawidłowych </a:t>
            </a:r>
            <a:r>
              <a:rPr lang="pl-PL" sz="1800" dirty="0"/>
              <a:t>sposobów interpretowania </a:t>
            </a:r>
            <a:r>
              <a:rPr lang="pl-PL" sz="1800" dirty="0" smtClean="0"/>
              <a:t>tych symptomów.</a:t>
            </a:r>
            <a:endParaRPr lang="pl-PL" sz="1800" dirty="0"/>
          </a:p>
          <a:p>
            <a:pPr marL="0" indent="0" algn="just">
              <a:buNone/>
            </a:pPr>
            <a:endParaRPr lang="pl-PL" sz="1800" dirty="0" smtClean="0"/>
          </a:p>
          <a:p>
            <a:pPr marL="0" indent="0" algn="just">
              <a:buNone/>
            </a:pPr>
            <a:r>
              <a:rPr lang="pl-PL" sz="1800" dirty="0" smtClean="0"/>
              <a:t>Pomyślna </a:t>
            </a:r>
            <a:r>
              <a:rPr lang="pl-PL" sz="1800" dirty="0"/>
              <a:t>realizacja </a:t>
            </a:r>
            <a:r>
              <a:rPr lang="pl-PL" sz="1800" dirty="0" smtClean="0"/>
              <a:t>programu ciągłego monitorowania układu </a:t>
            </a:r>
            <a:r>
              <a:rPr lang="pl-PL" sz="1800" dirty="0"/>
              <a:t>pozwala eliminować </a:t>
            </a:r>
            <a:r>
              <a:rPr lang="pl-PL" sz="1800" dirty="0" smtClean="0"/>
              <a:t>problemy </a:t>
            </a:r>
            <a:r>
              <a:rPr lang="pl-PL" sz="1800" dirty="0"/>
              <a:t>jeszcze zanim usterki faktycznie wystąpią. Monitorowanie stanu nie tylko pomaga </a:t>
            </a:r>
            <a:r>
              <a:rPr lang="pl-PL" sz="1800" dirty="0" smtClean="0"/>
              <a:t>redukować </a:t>
            </a:r>
            <a:r>
              <a:rPr lang="pl-PL" sz="1800" dirty="0"/>
              <a:t>prawdopodobieństwo powstania katastrofalnej w skutkach awarii, lecz także umożliwia </a:t>
            </a:r>
            <a:r>
              <a:rPr lang="pl-PL" sz="1800" dirty="0" smtClean="0"/>
              <a:t>planowanie remontów/zamówień części z </a:t>
            </a:r>
            <a:r>
              <a:rPr lang="pl-PL" sz="1800" dirty="0"/>
              <a:t>wyprzedzeniem, wydajne planowanie wykorzystania siły roboczej i ścisłe synchronizowanie innych napraw z planowanymi </a:t>
            </a:r>
            <a:r>
              <a:rPr lang="pl-PL" sz="1800" dirty="0" err="1" smtClean="0"/>
              <a:t>wyłączeniami</a:t>
            </a:r>
            <a:r>
              <a:rPr lang="pl-PL" sz="1800" dirty="0" smtClean="0"/>
              <a:t> układów. </a:t>
            </a:r>
          </a:p>
          <a:p>
            <a:pPr marL="0" indent="0" algn="just">
              <a:buNone/>
            </a:pPr>
            <a:endParaRPr lang="pl-PL" sz="1800" dirty="0"/>
          </a:p>
          <a:p>
            <a:pPr marL="0" indent="0" algn="just">
              <a:buNone/>
            </a:pPr>
            <a:r>
              <a:rPr lang="pl-PL" sz="1800" dirty="0"/>
              <a:t>Trzy zasady monitoringu:</a:t>
            </a:r>
          </a:p>
          <a:p>
            <a:pPr algn="just"/>
            <a:r>
              <a:rPr lang="pl-PL" sz="1800" dirty="0" smtClean="0"/>
              <a:t>cykliczność </a:t>
            </a:r>
            <a:r>
              <a:rPr lang="pl-PL" sz="1800" dirty="0"/>
              <a:t>pomiarów,</a:t>
            </a:r>
          </a:p>
          <a:p>
            <a:pPr algn="just"/>
            <a:r>
              <a:rPr lang="pl-PL" sz="1800" dirty="0" smtClean="0"/>
              <a:t>unifikacja </a:t>
            </a:r>
            <a:r>
              <a:rPr lang="pl-PL" sz="1800" dirty="0"/>
              <a:t>sprzętu i metodyk wykorzystywanych do pomiarów i obserwacji,</a:t>
            </a:r>
          </a:p>
          <a:p>
            <a:pPr algn="just"/>
            <a:r>
              <a:rPr lang="pl-PL" sz="1800" dirty="0" smtClean="0"/>
              <a:t>unifikacja </a:t>
            </a:r>
            <a:r>
              <a:rPr lang="pl-PL" sz="1800" dirty="0"/>
              <a:t>interpretacji wyników</a:t>
            </a:r>
            <a:r>
              <a:rPr lang="pl-PL" sz="1800" dirty="0" smtClean="0"/>
              <a:t>.</a:t>
            </a:r>
            <a:endParaRPr lang="pl-PL" sz="1800" dirty="0"/>
          </a:p>
        </p:txBody>
      </p:sp>
    </p:spTree>
    <p:extLst>
      <p:ext uri="{BB962C8B-B14F-4D97-AF65-F5344CB8AC3E}">
        <p14:creationId xmlns:p14="http://schemas.microsoft.com/office/powerpoint/2010/main" val="275126577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marL="514350" indent="-514350"/>
            <a:r>
              <a:rPr lang="pl-PL" dirty="0"/>
              <a:t>Progi alarmowe</a:t>
            </a:r>
          </a:p>
        </p:txBody>
      </p:sp>
      <p:sp>
        <p:nvSpPr>
          <p:cNvPr id="3" name="Symbol zastępczy zawartości 2"/>
          <p:cNvSpPr>
            <a:spLocks noGrp="1"/>
          </p:cNvSpPr>
          <p:nvPr>
            <p:ph idx="1"/>
          </p:nvPr>
        </p:nvSpPr>
        <p:spPr/>
        <p:txBody>
          <a:bodyPr>
            <a:normAutofit/>
          </a:bodyPr>
          <a:lstStyle/>
          <a:p>
            <a:pPr marL="0" indent="0" algn="just">
              <a:buNone/>
            </a:pPr>
            <a:r>
              <a:rPr lang="pl-PL" sz="1800" dirty="0" smtClean="0"/>
              <a:t>Progi alarmowe to limity narzucone na wartości parametrów sygnałów diagnostycznych, po przekroczeniu których system diagnostyczny informuje o nieprawidłowym działaniu systemu i/lub realizuje inne zaprogramowane czynności (np. zatrzymanie systemu)</a:t>
            </a:r>
            <a:endParaRPr lang="pl-PL" sz="1800" dirty="0"/>
          </a:p>
        </p:txBody>
      </p:sp>
      <p:pic>
        <p:nvPicPr>
          <p:cNvPr id="5" name="Obraz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2886050"/>
            <a:ext cx="7855805" cy="2487166"/>
          </a:xfrm>
          <a:prstGeom prst="rect">
            <a:avLst/>
          </a:prstGeom>
        </p:spPr>
      </p:pic>
    </p:spTree>
    <p:extLst>
      <p:ext uri="{BB962C8B-B14F-4D97-AF65-F5344CB8AC3E}">
        <p14:creationId xmlns:p14="http://schemas.microsoft.com/office/powerpoint/2010/main" val="5584604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marL="514350" indent="-514350"/>
            <a:r>
              <a:rPr lang="pl-PL" dirty="0"/>
              <a:t>Problem fałszywych alarmów</a:t>
            </a:r>
          </a:p>
        </p:txBody>
      </p:sp>
      <p:sp>
        <p:nvSpPr>
          <p:cNvPr id="3" name="Symbol zastępczy zawartości 2"/>
          <p:cNvSpPr>
            <a:spLocks noGrp="1"/>
          </p:cNvSpPr>
          <p:nvPr>
            <p:ph idx="1"/>
          </p:nvPr>
        </p:nvSpPr>
        <p:spPr/>
        <p:txBody>
          <a:bodyPr>
            <a:normAutofit/>
          </a:bodyPr>
          <a:lstStyle/>
          <a:p>
            <a:pPr marL="0" indent="0" algn="just">
              <a:buNone/>
            </a:pPr>
            <a:r>
              <a:rPr lang="pl-PL" sz="1800" dirty="0" smtClean="0"/>
              <a:t>System diagnostyczny, który generuje zbyt dużo fałszywych alarmów zaczyna być ignorowany przez obsługę. Jest jak ktoś kto ciągle kłamie. Nawet jeśli powie prawdę, nikt mu nie uwierzy.</a:t>
            </a:r>
            <a:endParaRPr lang="pl-PL" sz="1800" dirty="0"/>
          </a:p>
        </p:txBody>
      </p:sp>
    </p:spTree>
    <p:extLst>
      <p:ext uri="{BB962C8B-B14F-4D97-AF65-F5344CB8AC3E}">
        <p14:creationId xmlns:p14="http://schemas.microsoft.com/office/powerpoint/2010/main" val="26132614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marL="514350" indent="-514350"/>
            <a:r>
              <a:rPr lang="pl-PL" dirty="0"/>
              <a:t>Czułość </a:t>
            </a:r>
            <a:r>
              <a:rPr lang="pl-PL" dirty="0" smtClean="0"/>
              <a:t>testów </a:t>
            </a:r>
            <a:r>
              <a:rPr lang="pl-PL" dirty="0"/>
              <a:t>diagnostycznych</a:t>
            </a:r>
          </a:p>
        </p:txBody>
      </p:sp>
      <p:sp>
        <p:nvSpPr>
          <p:cNvPr id="3" name="Symbol zastępczy zawartości 2"/>
          <p:cNvSpPr>
            <a:spLocks noGrp="1"/>
          </p:cNvSpPr>
          <p:nvPr>
            <p:ph idx="1"/>
          </p:nvPr>
        </p:nvSpPr>
        <p:spPr/>
        <p:txBody>
          <a:bodyPr>
            <a:normAutofit/>
          </a:bodyPr>
          <a:lstStyle/>
          <a:p>
            <a:pPr marL="0" indent="0" algn="just">
              <a:buNone/>
            </a:pPr>
            <a:r>
              <a:rPr lang="pl-PL" sz="1800" b="1" dirty="0"/>
              <a:t>Czułość testu diagnostycznego </a:t>
            </a:r>
            <a:r>
              <a:rPr lang="pl-PL" sz="1800" dirty="0"/>
              <a:t>– stosunek wyników prawdziwie dodatnich do sumy prawdziwie dodatnich i fałszywie ujemnych. Czułość 100% oznaczałaby, że wszystkie </a:t>
            </a:r>
            <a:r>
              <a:rPr lang="pl-PL" sz="1800" dirty="0" smtClean="0"/>
              <a:t>stany awarii zostaną </a:t>
            </a:r>
            <a:r>
              <a:rPr lang="pl-PL" sz="1800" dirty="0"/>
              <a:t>rozpoznane. Pojęcie interpretuje się jako zdolność testu do prawidłowego rozpoznania </a:t>
            </a:r>
            <a:r>
              <a:rPr lang="pl-PL" sz="1800" dirty="0" smtClean="0"/>
              <a:t>awarii  </a:t>
            </a:r>
            <a:r>
              <a:rPr lang="pl-PL" sz="1800" dirty="0"/>
              <a:t>tam, gdzie ona </a:t>
            </a:r>
            <a:r>
              <a:rPr lang="pl-PL" sz="1800" dirty="0" smtClean="0"/>
              <a:t>występuje.</a:t>
            </a:r>
            <a:endParaRPr lang="pl-PL" sz="1800" dirty="0"/>
          </a:p>
        </p:txBody>
      </p:sp>
      <p:graphicFrame>
        <p:nvGraphicFramePr>
          <p:cNvPr id="4" name="Tabela 3"/>
          <p:cNvGraphicFramePr>
            <a:graphicFrameLocks noGrp="1"/>
          </p:cNvGraphicFramePr>
          <p:nvPr>
            <p:extLst>
              <p:ext uri="{D42A27DB-BD31-4B8C-83A1-F6EECF244321}">
                <p14:modId xmlns:p14="http://schemas.microsoft.com/office/powerpoint/2010/main" val="2200353484"/>
              </p:ext>
            </p:extLst>
          </p:nvPr>
        </p:nvGraphicFramePr>
        <p:xfrm>
          <a:off x="457200" y="2978616"/>
          <a:ext cx="8229600" cy="3200400"/>
        </p:xfrm>
        <a:graphic>
          <a:graphicData uri="http://schemas.openxmlformats.org/drawingml/2006/table">
            <a:tbl>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0">
                <a:tc>
                  <a:txBody>
                    <a:bodyPr/>
                    <a:lstStyle/>
                    <a:p>
                      <a:pPr algn="ctr"/>
                      <a:endParaRPr lang="pl-PL"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gridSpan="2">
                  <a:txBody>
                    <a:bodyPr/>
                    <a:lstStyle/>
                    <a:p>
                      <a:pPr algn="ctr"/>
                      <a:r>
                        <a:rPr lang="pl-PL" b="1" dirty="0">
                          <a:effectLst/>
                        </a:rPr>
                        <a:t>Stan (np. </a:t>
                      </a:r>
                      <a:r>
                        <a:rPr lang="pl-PL" b="1" dirty="0" smtClean="0">
                          <a:effectLst/>
                        </a:rPr>
                        <a:t>awaria)</a:t>
                      </a:r>
                      <a:endParaRPr lang="pl-PL"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FFDD"/>
                    </a:solidFill>
                  </a:tcPr>
                </a:tc>
                <a:tc hMerge="1">
                  <a:txBody>
                    <a:bodyPr/>
                    <a:lstStyle/>
                    <a:p>
                      <a:endParaRPr lang="pl-PL"/>
                    </a:p>
                  </a:txBody>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endParaRPr lang="pl-PL"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l-PL" b="1" i="1">
                          <a:effectLst/>
                        </a:rPr>
                        <a:t>Prawdziwy</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FFDD"/>
                    </a:solidFill>
                  </a:tcPr>
                </a:tc>
                <a:tc>
                  <a:txBody>
                    <a:bodyPr/>
                    <a:lstStyle/>
                    <a:p>
                      <a:pPr algn="ctr"/>
                      <a:r>
                        <a:rPr lang="pl-PL" b="1" i="1">
                          <a:effectLst/>
                        </a:rPr>
                        <a:t>Fałszywy</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FFDD"/>
                    </a:solidFill>
                  </a:tcPr>
                </a:tc>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rowSpan="2">
                  <a:txBody>
                    <a:bodyPr/>
                    <a:lstStyle/>
                    <a:p>
                      <a:pPr algn="ctr"/>
                      <a:r>
                        <a:rPr lang="pl-PL" b="1" dirty="0">
                          <a:effectLst/>
                        </a:rPr>
                        <a:t>Wynik</a:t>
                      </a:r>
                      <a:br>
                        <a:rPr lang="pl-PL" b="1" dirty="0">
                          <a:effectLst/>
                        </a:rPr>
                      </a:br>
                      <a:r>
                        <a:rPr lang="pl-PL" b="1" dirty="0">
                          <a:effectLst/>
                        </a:rPr>
                        <a:t>testu</a:t>
                      </a:r>
                      <a:endParaRPr lang="pl-PL"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DDD"/>
                    </a:solidFill>
                  </a:tcPr>
                </a:tc>
                <a:tc>
                  <a:txBody>
                    <a:bodyPr/>
                    <a:lstStyle/>
                    <a:p>
                      <a:pPr algn="ctr"/>
                      <a:r>
                        <a:rPr lang="pl-PL" b="1" i="1">
                          <a:effectLst/>
                        </a:rPr>
                        <a:t>Dodatni</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DDD"/>
                    </a:solidFill>
                  </a:tcPr>
                </a:tc>
                <a:tc>
                  <a:txBody>
                    <a:bodyPr/>
                    <a:lstStyle/>
                    <a:p>
                      <a:pPr algn="ctr"/>
                      <a:r>
                        <a:rPr lang="pl-PL" b="1" dirty="0">
                          <a:effectLst/>
                        </a:rPr>
                        <a:t>Prawdziwie dodatni</a:t>
                      </a:r>
                      <a:endParaRPr lang="pl-PL"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EFF"/>
                    </a:solidFill>
                  </a:tcPr>
                </a:tc>
                <a:tc>
                  <a:txBody>
                    <a:bodyPr/>
                    <a:lstStyle/>
                    <a:p>
                      <a:pPr algn="ctr"/>
                      <a:r>
                        <a:rPr lang="pl-PL" b="1"/>
                        <a:t>Fałszywie dodatni</a:t>
                      </a: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l-PL"/>
                        <a:t>→ Wartość predykcyjna dodatnia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vMerge="1">
                  <a:txBody>
                    <a:bodyPr/>
                    <a:lstStyle/>
                    <a:p>
                      <a:endParaRPr lang="pl-PL"/>
                    </a:p>
                  </a:txBody>
                  <a:tcPr/>
                </a:tc>
                <a:tc>
                  <a:txBody>
                    <a:bodyPr/>
                    <a:lstStyle/>
                    <a:p>
                      <a:pPr algn="ctr"/>
                      <a:r>
                        <a:rPr lang="pl-PL" b="1" i="1">
                          <a:effectLst/>
                        </a:rPr>
                        <a:t>Ujemny</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DDD"/>
                    </a:solidFill>
                  </a:tcPr>
                </a:tc>
                <a:tc>
                  <a:txBody>
                    <a:bodyPr/>
                    <a:lstStyle/>
                    <a:p>
                      <a:pPr algn="ctr"/>
                      <a:r>
                        <a:rPr lang="pl-PL" b="1">
                          <a:effectLst/>
                        </a:rPr>
                        <a:t>Fałszywie ujemny</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EFF"/>
                    </a:solidFill>
                  </a:tcPr>
                </a:tc>
                <a:tc>
                  <a:txBody>
                    <a:bodyPr/>
                    <a:lstStyle/>
                    <a:p>
                      <a:pPr algn="ctr"/>
                      <a:r>
                        <a:rPr lang="pl-PL" b="1"/>
                        <a:t>Prawdziwie ujemny</a:t>
                      </a: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l-PL"/>
                        <a:t>→ Wartość predykcyjna ujemna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l-PL">
                          <a:effectLst/>
                        </a:rPr>
                        <a:t>↓</a:t>
                      </a:r>
                      <a:br>
                        <a:rPr lang="pl-PL">
                          <a:effectLst/>
                        </a:rPr>
                      </a:br>
                      <a:r>
                        <a:rPr lang="pl-PL">
                          <a:effectLst/>
                        </a:rPr>
                        <a:t>Czułość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EFF"/>
                    </a:solidFill>
                  </a:tcPr>
                </a:tc>
                <a:tc>
                  <a:txBody>
                    <a:bodyPr/>
                    <a:lstStyle/>
                    <a:p>
                      <a:pPr algn="ctr"/>
                      <a:r>
                        <a:rPr lang="pl-PL" dirty="0"/>
                        <a:t>↓</a:t>
                      </a:r>
                      <a:br>
                        <a:rPr lang="pl-PL" dirty="0"/>
                      </a:br>
                      <a:r>
                        <a:rPr lang="pl-PL" dirty="0"/>
                        <a:t>Swoistość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872570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marL="514350" indent="-514350"/>
            <a:r>
              <a:rPr lang="pl-PL" dirty="0"/>
              <a:t>Czułość </a:t>
            </a:r>
            <a:r>
              <a:rPr lang="pl-PL" dirty="0" smtClean="0"/>
              <a:t>testów </a:t>
            </a:r>
            <a:r>
              <a:rPr lang="pl-PL" dirty="0"/>
              <a:t>diagnostycznych</a:t>
            </a:r>
          </a:p>
        </p:txBody>
      </p:sp>
      <p:sp>
        <p:nvSpPr>
          <p:cNvPr id="3" name="Symbol zastępczy zawartości 2"/>
          <p:cNvSpPr>
            <a:spLocks noGrp="1"/>
          </p:cNvSpPr>
          <p:nvPr>
            <p:ph idx="1"/>
          </p:nvPr>
        </p:nvSpPr>
        <p:spPr/>
        <p:txBody>
          <a:bodyPr>
            <a:normAutofit/>
          </a:bodyPr>
          <a:lstStyle/>
          <a:p>
            <a:pPr marL="0" indent="0" algn="just">
              <a:buNone/>
            </a:pPr>
            <a:r>
              <a:rPr lang="pl-PL" sz="1800" b="1" dirty="0"/>
              <a:t>Swoistość testu diagnostycznego </a:t>
            </a:r>
            <a:r>
              <a:rPr lang="pl-PL" sz="1800" dirty="0"/>
              <a:t>– stosunek wyników prawdziwie ujemnych do sumy prawdziwie ujemnych i fałszywie </a:t>
            </a:r>
            <a:r>
              <a:rPr lang="pl-PL" sz="1800" dirty="0" smtClean="0"/>
              <a:t>dodatnich. </a:t>
            </a:r>
            <a:r>
              <a:rPr lang="pl-PL" sz="1800" dirty="0"/>
              <a:t>Swoistość 100% oznaczałaby, że </a:t>
            </a:r>
            <a:r>
              <a:rPr lang="pl-PL" sz="1800" dirty="0" smtClean="0"/>
              <a:t>wszystkie stany poprawne w </a:t>
            </a:r>
            <a:r>
              <a:rPr lang="pl-PL" sz="1800" dirty="0"/>
              <a:t>wykonanym teście diagnostycznym zostaną </a:t>
            </a:r>
            <a:r>
              <a:rPr lang="pl-PL" sz="1800" dirty="0" smtClean="0"/>
              <a:t>oznaczone jako stany poprawne.</a:t>
            </a:r>
            <a:endParaRPr lang="pl-PL" sz="1800" dirty="0"/>
          </a:p>
        </p:txBody>
      </p:sp>
      <p:graphicFrame>
        <p:nvGraphicFramePr>
          <p:cNvPr id="4" name="Tabela 3"/>
          <p:cNvGraphicFramePr>
            <a:graphicFrameLocks noGrp="1"/>
          </p:cNvGraphicFramePr>
          <p:nvPr>
            <p:extLst>
              <p:ext uri="{D42A27DB-BD31-4B8C-83A1-F6EECF244321}">
                <p14:modId xmlns:p14="http://schemas.microsoft.com/office/powerpoint/2010/main" val="3249945241"/>
              </p:ext>
            </p:extLst>
          </p:nvPr>
        </p:nvGraphicFramePr>
        <p:xfrm>
          <a:off x="457200" y="2978616"/>
          <a:ext cx="8229600" cy="3200400"/>
        </p:xfrm>
        <a:graphic>
          <a:graphicData uri="http://schemas.openxmlformats.org/drawingml/2006/table">
            <a:tbl>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0">
                <a:tc>
                  <a:txBody>
                    <a:bodyPr/>
                    <a:lstStyle/>
                    <a:p>
                      <a:pPr algn="ctr"/>
                      <a:endParaRPr lang="pl-PL"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gridSpan="2">
                  <a:txBody>
                    <a:bodyPr/>
                    <a:lstStyle/>
                    <a:p>
                      <a:pPr algn="ctr"/>
                      <a:r>
                        <a:rPr lang="pl-PL" b="1" dirty="0">
                          <a:effectLst/>
                        </a:rPr>
                        <a:t>Stan (np. </a:t>
                      </a:r>
                      <a:r>
                        <a:rPr lang="pl-PL" b="1" dirty="0" smtClean="0">
                          <a:effectLst/>
                        </a:rPr>
                        <a:t>awaria)</a:t>
                      </a:r>
                      <a:endParaRPr lang="pl-PL"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FFDD"/>
                    </a:solidFill>
                  </a:tcPr>
                </a:tc>
                <a:tc hMerge="1">
                  <a:txBody>
                    <a:bodyPr/>
                    <a:lstStyle/>
                    <a:p>
                      <a:endParaRPr lang="pl-PL"/>
                    </a:p>
                  </a:txBody>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0">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endParaRPr lang="pl-PL"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l-PL" b="1" i="1">
                          <a:effectLst/>
                        </a:rPr>
                        <a:t>Prawdziwy</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FFDD"/>
                    </a:solidFill>
                  </a:tcPr>
                </a:tc>
                <a:tc>
                  <a:txBody>
                    <a:bodyPr/>
                    <a:lstStyle/>
                    <a:p>
                      <a:pPr algn="ctr"/>
                      <a:r>
                        <a:rPr lang="pl-PL" b="1" i="1">
                          <a:effectLst/>
                        </a:rPr>
                        <a:t>Fałszywy</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DDFFDD"/>
                    </a:solidFill>
                  </a:tcPr>
                </a:tc>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rowSpan="2">
                  <a:txBody>
                    <a:bodyPr/>
                    <a:lstStyle/>
                    <a:p>
                      <a:pPr algn="ctr"/>
                      <a:r>
                        <a:rPr lang="pl-PL" b="1">
                          <a:effectLst/>
                        </a:rPr>
                        <a:t>Wynik</a:t>
                      </a:r>
                      <a:br>
                        <a:rPr lang="pl-PL" b="1">
                          <a:effectLst/>
                        </a:rPr>
                      </a:br>
                      <a:r>
                        <a:rPr lang="pl-PL" b="1">
                          <a:effectLst/>
                        </a:rPr>
                        <a:t>testu</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DDD"/>
                    </a:solidFill>
                  </a:tcPr>
                </a:tc>
                <a:tc>
                  <a:txBody>
                    <a:bodyPr/>
                    <a:lstStyle/>
                    <a:p>
                      <a:pPr algn="ctr"/>
                      <a:r>
                        <a:rPr lang="pl-PL" b="1" i="1">
                          <a:effectLst/>
                        </a:rPr>
                        <a:t>Dodatni</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DDD"/>
                    </a:solidFill>
                  </a:tcPr>
                </a:tc>
                <a:tc>
                  <a:txBody>
                    <a:bodyPr/>
                    <a:lstStyle/>
                    <a:p>
                      <a:pPr algn="ctr"/>
                      <a:r>
                        <a:rPr lang="pl-PL" b="1" dirty="0">
                          <a:effectLst/>
                        </a:rPr>
                        <a:t>Prawdziwie dodatni</a:t>
                      </a:r>
                      <a:endParaRPr lang="pl-PL" dirty="0">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EFF"/>
                    </a:solidFill>
                  </a:tcPr>
                </a:tc>
                <a:tc>
                  <a:txBody>
                    <a:bodyPr/>
                    <a:lstStyle/>
                    <a:p>
                      <a:pPr algn="ctr"/>
                      <a:r>
                        <a:rPr lang="pl-PL" b="1"/>
                        <a:t>Fałszywie dodatni</a:t>
                      </a: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l-PL"/>
                        <a:t>→ Wartość predykcyjna dodatnia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vMerge="1">
                  <a:txBody>
                    <a:bodyPr/>
                    <a:lstStyle/>
                    <a:p>
                      <a:endParaRPr lang="pl-PL"/>
                    </a:p>
                  </a:txBody>
                  <a:tcPr/>
                </a:tc>
                <a:tc>
                  <a:txBody>
                    <a:bodyPr/>
                    <a:lstStyle/>
                    <a:p>
                      <a:pPr algn="ctr"/>
                      <a:r>
                        <a:rPr lang="pl-PL" b="1" i="1">
                          <a:effectLst/>
                        </a:rPr>
                        <a:t>Ujemny</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DDDD"/>
                    </a:solidFill>
                  </a:tcPr>
                </a:tc>
                <a:tc>
                  <a:txBody>
                    <a:bodyPr/>
                    <a:lstStyle/>
                    <a:p>
                      <a:pPr algn="ctr"/>
                      <a:r>
                        <a:rPr lang="pl-PL" b="1">
                          <a:effectLst/>
                        </a:rPr>
                        <a:t>Fałszywie ujemny</a:t>
                      </a:r>
                      <a:endParaRPr lang="pl-PL">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EFF"/>
                    </a:solidFill>
                  </a:tcPr>
                </a:tc>
                <a:tc>
                  <a:txBody>
                    <a:bodyPr/>
                    <a:lstStyle/>
                    <a:p>
                      <a:pPr algn="ctr"/>
                      <a:r>
                        <a:rPr lang="pl-PL" b="1"/>
                        <a:t>Prawdziwie ujemny</a:t>
                      </a: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l-PL"/>
                        <a:t>→ Wartość predykcyjna ujemna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pl-PL">
                          <a:effectLst/>
                        </a:rPr>
                        <a:t>↓</a:t>
                      </a:r>
                      <a:br>
                        <a:rPr lang="pl-PL">
                          <a:effectLst/>
                        </a:rPr>
                      </a:br>
                      <a:r>
                        <a:rPr lang="pl-PL">
                          <a:effectLst/>
                        </a:rPr>
                        <a:t>Czułość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EEEEFF"/>
                    </a:solidFill>
                  </a:tcPr>
                </a:tc>
                <a:tc>
                  <a:txBody>
                    <a:bodyPr/>
                    <a:lstStyle/>
                    <a:p>
                      <a:pPr algn="ctr"/>
                      <a:r>
                        <a:rPr lang="pl-PL" dirty="0"/>
                        <a:t>↓</a:t>
                      </a:r>
                      <a:br>
                        <a:rPr lang="pl-PL" dirty="0"/>
                      </a:br>
                      <a:r>
                        <a:rPr lang="pl-PL" dirty="0"/>
                        <a:t>Swoistość</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pl-PL"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9693695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Agenda</a:t>
            </a:r>
            <a:endParaRPr lang="pl-PL" dirty="0"/>
          </a:p>
        </p:txBody>
      </p:sp>
      <p:sp>
        <p:nvSpPr>
          <p:cNvPr id="3" name="Symbol zastępczy zawartości 2"/>
          <p:cNvSpPr>
            <a:spLocks noGrp="1"/>
          </p:cNvSpPr>
          <p:nvPr>
            <p:ph idx="1"/>
          </p:nvPr>
        </p:nvSpPr>
        <p:spPr/>
        <p:txBody>
          <a:bodyPr>
            <a:normAutofit/>
          </a:bodyPr>
          <a:lstStyle/>
          <a:p>
            <a:pPr marL="514350" indent="-514350">
              <a:buFont typeface="Arial" pitchFamily="34" charset="0"/>
              <a:buAutoNum type="arabicPeriod"/>
            </a:pPr>
            <a:r>
              <a:rPr lang="pl-PL" sz="1800" dirty="0" smtClean="0"/>
              <a:t>Sygnały </a:t>
            </a:r>
            <a:r>
              <a:rPr lang="pl-PL" sz="1800" dirty="0"/>
              <a:t>diagnostyczne</a:t>
            </a:r>
            <a:r>
              <a:rPr lang="pl-PL" sz="1800" dirty="0" smtClean="0"/>
              <a:t>.</a:t>
            </a:r>
          </a:p>
          <a:p>
            <a:pPr marL="514350" indent="-514350">
              <a:buFont typeface="Arial" pitchFamily="34" charset="0"/>
              <a:buAutoNum type="arabicPeriod"/>
            </a:pPr>
            <a:r>
              <a:rPr lang="pl-PL" sz="1800" dirty="0" smtClean="0"/>
              <a:t>Wybór </a:t>
            </a:r>
            <a:r>
              <a:rPr lang="pl-PL" sz="1800" dirty="0"/>
              <a:t>sygnałów diagnostycznych</a:t>
            </a:r>
            <a:r>
              <a:rPr lang="pl-PL" sz="1800" dirty="0" smtClean="0"/>
              <a:t>.</a:t>
            </a:r>
          </a:p>
          <a:p>
            <a:pPr marL="514350" indent="-514350">
              <a:buFont typeface="Arial" pitchFamily="34" charset="0"/>
              <a:buAutoNum type="arabicPeriod"/>
            </a:pPr>
            <a:r>
              <a:rPr lang="pl-PL" sz="1800" dirty="0" smtClean="0"/>
              <a:t>Sygnały </a:t>
            </a:r>
            <a:r>
              <a:rPr lang="pl-PL" sz="1800" dirty="0"/>
              <a:t>skorelowane</a:t>
            </a:r>
            <a:r>
              <a:rPr lang="pl-PL" sz="1800" dirty="0" smtClean="0"/>
              <a:t>.</a:t>
            </a:r>
          </a:p>
          <a:p>
            <a:pPr marL="514350" indent="-514350">
              <a:buFont typeface="Arial" pitchFamily="34" charset="0"/>
              <a:buAutoNum type="arabicPeriod"/>
            </a:pPr>
            <a:r>
              <a:rPr lang="pl-PL" sz="1800" dirty="0" smtClean="0"/>
              <a:t>Rola </a:t>
            </a:r>
            <a:r>
              <a:rPr lang="pl-PL" sz="1800" dirty="0"/>
              <a:t>pomiarów w diagnostyce układów </a:t>
            </a:r>
            <a:r>
              <a:rPr lang="pl-PL" sz="1800" dirty="0" smtClean="0"/>
              <a:t>mechanicznych</a:t>
            </a:r>
            <a:r>
              <a:rPr lang="pl-PL" sz="1800" dirty="0" smtClean="0"/>
              <a:t>.</a:t>
            </a:r>
          </a:p>
          <a:p>
            <a:pPr marL="514350" indent="-514350">
              <a:buFont typeface="Arial" pitchFamily="34" charset="0"/>
              <a:buAutoNum type="arabicPeriod"/>
            </a:pPr>
            <a:r>
              <a:rPr lang="pl-PL" sz="1800" dirty="0" smtClean="0"/>
              <a:t>Rola </a:t>
            </a:r>
            <a:r>
              <a:rPr lang="pl-PL" sz="1800" dirty="0"/>
              <a:t>ciągłego monitorowania stanu układu</a:t>
            </a:r>
            <a:r>
              <a:rPr lang="pl-PL" sz="1800" dirty="0" smtClean="0"/>
              <a:t>.</a:t>
            </a:r>
          </a:p>
          <a:p>
            <a:pPr marL="514350" indent="-514350">
              <a:buFont typeface="Arial" pitchFamily="34" charset="0"/>
              <a:buAutoNum type="arabicPeriod"/>
            </a:pPr>
            <a:r>
              <a:rPr lang="pl-PL" sz="1800" dirty="0" smtClean="0"/>
              <a:t>Progi </a:t>
            </a:r>
            <a:r>
              <a:rPr lang="pl-PL" sz="1800" dirty="0"/>
              <a:t>alarmowe</a:t>
            </a:r>
            <a:r>
              <a:rPr lang="pl-PL" sz="1800" dirty="0" smtClean="0"/>
              <a:t>.</a:t>
            </a:r>
          </a:p>
          <a:p>
            <a:pPr marL="514350" indent="-514350">
              <a:buFont typeface="Arial" pitchFamily="34" charset="0"/>
              <a:buAutoNum type="arabicPeriod"/>
            </a:pPr>
            <a:r>
              <a:rPr lang="pl-PL" sz="1800" dirty="0" smtClean="0"/>
              <a:t>Problem </a:t>
            </a:r>
            <a:r>
              <a:rPr lang="pl-PL" sz="1800" dirty="0"/>
              <a:t>fałszywych alarmów</a:t>
            </a:r>
            <a:r>
              <a:rPr lang="pl-PL" sz="1800" dirty="0" smtClean="0"/>
              <a:t>.</a:t>
            </a:r>
          </a:p>
          <a:p>
            <a:pPr marL="514350" indent="-514350">
              <a:buFont typeface="Arial" pitchFamily="34" charset="0"/>
              <a:buAutoNum type="arabicPeriod"/>
            </a:pPr>
            <a:r>
              <a:rPr lang="pl-PL" sz="1800" dirty="0"/>
              <a:t>Czułość testów diagnostycznych</a:t>
            </a:r>
            <a:r>
              <a:rPr lang="pl-PL" sz="1800" dirty="0" smtClean="0"/>
              <a:t>.</a:t>
            </a:r>
            <a:endParaRPr lang="pl-PL" sz="1800" dirty="0"/>
          </a:p>
          <a:p>
            <a:pPr marL="514350" indent="-514350">
              <a:buAutoNum type="arabicPeriod"/>
            </a:pPr>
            <a:endParaRPr lang="pl-PL" sz="1800" dirty="0" smtClean="0"/>
          </a:p>
        </p:txBody>
      </p:sp>
    </p:spTree>
    <p:extLst>
      <p:ext uri="{BB962C8B-B14F-4D97-AF65-F5344CB8AC3E}">
        <p14:creationId xmlns:p14="http://schemas.microsoft.com/office/powerpoint/2010/main" val="12229744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pPr marL="514350" indent="-514350"/>
            <a:r>
              <a:rPr lang="pl-PL" dirty="0"/>
              <a:t>Sygnały diagnostyczne</a:t>
            </a:r>
          </a:p>
        </p:txBody>
      </p:sp>
      <p:sp>
        <p:nvSpPr>
          <p:cNvPr id="3" name="Symbol zastępczy zawartości 2"/>
          <p:cNvSpPr>
            <a:spLocks noGrp="1"/>
          </p:cNvSpPr>
          <p:nvPr>
            <p:ph idx="1"/>
          </p:nvPr>
        </p:nvSpPr>
        <p:spPr/>
        <p:txBody>
          <a:bodyPr>
            <a:normAutofit/>
          </a:bodyPr>
          <a:lstStyle/>
          <a:p>
            <a:pPr marL="0" indent="0" algn="just">
              <a:buNone/>
            </a:pPr>
            <a:r>
              <a:rPr lang="pl-PL" sz="1800" b="1" dirty="0"/>
              <a:t>Sygnał </a:t>
            </a:r>
            <a:r>
              <a:rPr lang="pl-PL" sz="1800" dirty="0"/>
              <a:t>– abstrakcyjny model dowolnej mierzalnej wielkości zmieniającej się w czasie, generowanej przez zjawiska fizyczne lub systemy. Może być opisany za pomocą aparatu matematycznego, np. poprzez podanie pewnej funkcji zależnej od czasu. Mówi się wtedy, że sygnał niesie informację lub też umożliwia przepływ strumienia informacji.</a:t>
            </a:r>
          </a:p>
          <a:p>
            <a:pPr marL="0" indent="0" algn="just">
              <a:buNone/>
            </a:pPr>
            <a:r>
              <a:rPr lang="pl-PL" sz="1800" b="1" dirty="0" smtClean="0"/>
              <a:t>Sygnał </a:t>
            </a:r>
            <a:r>
              <a:rPr lang="pl-PL" sz="1800" b="1" dirty="0"/>
              <a:t>diagnostyczny </a:t>
            </a:r>
            <a:r>
              <a:rPr lang="pl-PL" sz="1800" dirty="0"/>
              <a:t>– sygnał, którego przebieg </a:t>
            </a:r>
            <a:r>
              <a:rPr lang="pl-PL" sz="1800" dirty="0" smtClean="0"/>
              <a:t>charakteryzuje </a:t>
            </a:r>
            <a:r>
              <a:rPr lang="pl-PL" sz="1800" dirty="0"/>
              <a:t>się tym, że przenosi w przestrzeni i w czasie wiadomości o stanach badanego obiektu. Na ogół tylko niektóre cechy sygnału diagnostycznego zawierają </a:t>
            </a:r>
            <a:r>
              <a:rPr lang="pl-PL" sz="1800" dirty="0" smtClean="0"/>
              <a:t>wiadomości – </a:t>
            </a:r>
            <a:r>
              <a:rPr lang="pl-PL" sz="1800" dirty="0"/>
              <a:t>są to czynne tego sygnału zwane parametrami sygnału. Sygnał diagnostyczny jest to zmienna wyjściowa, której parametry muszą spełniać następujące warunki: czułość, jednoznaczność, </a:t>
            </a:r>
            <a:r>
              <a:rPr lang="pl-PL" sz="1800" dirty="0" smtClean="0"/>
              <a:t>stabilność.</a:t>
            </a:r>
            <a:endParaRPr lang="pl-PL" sz="1800" dirty="0"/>
          </a:p>
        </p:txBody>
      </p:sp>
    </p:spTree>
    <p:extLst>
      <p:ext uri="{BB962C8B-B14F-4D97-AF65-F5344CB8AC3E}">
        <p14:creationId xmlns:p14="http://schemas.microsoft.com/office/powerpoint/2010/main" val="2686801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marL="514350" indent="-514350"/>
            <a:r>
              <a:rPr lang="pl-PL" dirty="0"/>
              <a:t>Wybór sygnałów </a:t>
            </a:r>
            <a:r>
              <a:rPr lang="pl-PL" dirty="0" smtClean="0"/>
              <a:t>diagnostycznych</a:t>
            </a:r>
            <a:endParaRPr lang="pl-PL" dirty="0"/>
          </a:p>
        </p:txBody>
      </p:sp>
      <p:sp>
        <p:nvSpPr>
          <p:cNvPr id="3" name="Symbol zastępczy zawartości 2"/>
          <p:cNvSpPr>
            <a:spLocks noGrp="1"/>
          </p:cNvSpPr>
          <p:nvPr>
            <p:ph idx="1"/>
          </p:nvPr>
        </p:nvSpPr>
        <p:spPr/>
        <p:txBody>
          <a:bodyPr>
            <a:normAutofit/>
          </a:bodyPr>
          <a:lstStyle/>
          <a:p>
            <a:pPr marL="0" indent="0" algn="just">
              <a:buNone/>
            </a:pPr>
            <a:r>
              <a:rPr lang="pl-PL" sz="1800" dirty="0"/>
              <a:t>Zastosowanie w procesie eksploatacji </a:t>
            </a:r>
            <a:r>
              <a:rPr lang="pl-PL" sz="1800" dirty="0" smtClean="0"/>
              <a:t>metod oceny </a:t>
            </a:r>
            <a:r>
              <a:rPr lang="pl-PL" sz="1800" dirty="0"/>
              <a:t>stanu technicznego </a:t>
            </a:r>
            <a:r>
              <a:rPr lang="pl-PL" sz="1800" dirty="0" smtClean="0"/>
              <a:t>układów, będących podstawą </a:t>
            </a:r>
            <a:r>
              <a:rPr lang="pl-PL" sz="1800" dirty="0"/>
              <a:t>automatyzacji procesu rozpoznawania </a:t>
            </a:r>
            <a:r>
              <a:rPr lang="pl-PL" sz="1800" dirty="0" smtClean="0"/>
              <a:t>ich stanu</a:t>
            </a:r>
            <a:r>
              <a:rPr lang="pl-PL" sz="1800" dirty="0"/>
              <a:t>, wymaga optymalizacji: </a:t>
            </a:r>
            <a:endParaRPr lang="pl-PL" sz="1800" dirty="0" smtClean="0"/>
          </a:p>
          <a:p>
            <a:pPr algn="just"/>
            <a:r>
              <a:rPr lang="pl-PL" sz="1800" dirty="0" smtClean="0"/>
              <a:t>zbioru parametrów diagnostycznych,</a:t>
            </a:r>
          </a:p>
          <a:p>
            <a:pPr algn="just"/>
            <a:r>
              <a:rPr lang="pl-PL" sz="1800" dirty="0" smtClean="0"/>
              <a:t>testów </a:t>
            </a:r>
            <a:r>
              <a:rPr lang="pl-PL" sz="1800" dirty="0"/>
              <a:t>i </a:t>
            </a:r>
            <a:r>
              <a:rPr lang="pl-PL" sz="1800" dirty="0" smtClean="0"/>
              <a:t>programów diagnostycznych,</a:t>
            </a:r>
          </a:p>
          <a:p>
            <a:pPr algn="just"/>
            <a:r>
              <a:rPr lang="pl-PL" sz="1800" dirty="0" smtClean="0"/>
              <a:t>metod </a:t>
            </a:r>
            <a:r>
              <a:rPr lang="pl-PL" sz="1800" dirty="0" err="1"/>
              <a:t>genezowania</a:t>
            </a:r>
            <a:r>
              <a:rPr lang="pl-PL" sz="1800" dirty="0"/>
              <a:t> i </a:t>
            </a:r>
            <a:r>
              <a:rPr lang="pl-PL" sz="1800" dirty="0" smtClean="0"/>
              <a:t>metod prognozowania</a:t>
            </a:r>
            <a:r>
              <a:rPr lang="pl-PL" sz="1800" dirty="0"/>
              <a:t>. </a:t>
            </a:r>
            <a:endParaRPr lang="pl-PL" sz="1800" dirty="0" smtClean="0"/>
          </a:p>
          <a:p>
            <a:pPr marL="0" indent="0" algn="just">
              <a:buNone/>
            </a:pPr>
            <a:r>
              <a:rPr lang="pl-PL" sz="1800" dirty="0" smtClean="0"/>
              <a:t>Rozwiązanie </a:t>
            </a:r>
            <a:r>
              <a:rPr lang="pl-PL" sz="1800" dirty="0"/>
              <a:t>tych </a:t>
            </a:r>
            <a:r>
              <a:rPr lang="pl-PL" sz="1800" dirty="0" smtClean="0"/>
              <a:t>zadań zależy od wielu </a:t>
            </a:r>
            <a:r>
              <a:rPr lang="pl-PL" sz="1800" dirty="0"/>
              <a:t>czynników </a:t>
            </a:r>
            <a:r>
              <a:rPr lang="pl-PL" sz="1800" dirty="0" smtClean="0"/>
              <a:t>związanych </a:t>
            </a:r>
            <a:r>
              <a:rPr lang="pl-PL" sz="1800" dirty="0"/>
              <a:t>ze </a:t>
            </a:r>
            <a:r>
              <a:rPr lang="pl-PL" sz="1800" dirty="0" smtClean="0"/>
              <a:t>stopniem złożoności układu, </a:t>
            </a:r>
            <a:r>
              <a:rPr lang="pl-PL" sz="1800" dirty="0"/>
              <a:t>wykorzystaniem obserwacji </a:t>
            </a:r>
            <a:r>
              <a:rPr lang="pl-PL" sz="1800" dirty="0" err="1"/>
              <a:t>wielosymptomowych</a:t>
            </a:r>
            <a:r>
              <a:rPr lang="pl-PL" sz="1800" dirty="0"/>
              <a:t>, </a:t>
            </a:r>
            <a:r>
              <a:rPr lang="pl-PL" sz="1800" dirty="0" smtClean="0"/>
              <a:t>jakości </a:t>
            </a:r>
            <a:r>
              <a:rPr lang="pl-PL" sz="1800" dirty="0"/>
              <a:t>procesu </a:t>
            </a:r>
            <a:r>
              <a:rPr lang="pl-PL" sz="1800" dirty="0" smtClean="0"/>
              <a:t>eksploatacji oraz </a:t>
            </a:r>
            <a:r>
              <a:rPr lang="pl-PL" sz="1800" dirty="0"/>
              <a:t>procesu </a:t>
            </a:r>
            <a:r>
              <a:rPr lang="pl-PL" sz="1800" dirty="0" smtClean="0"/>
              <a:t>zużycia</a:t>
            </a:r>
            <a:r>
              <a:rPr lang="pl-PL" sz="1800" dirty="0"/>
              <a:t>.</a:t>
            </a:r>
          </a:p>
        </p:txBody>
      </p:sp>
    </p:spTree>
    <p:extLst>
      <p:ext uri="{BB962C8B-B14F-4D97-AF65-F5344CB8AC3E}">
        <p14:creationId xmlns:p14="http://schemas.microsoft.com/office/powerpoint/2010/main" val="3334178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marL="514350" indent="-514350"/>
            <a:r>
              <a:rPr lang="pl-PL" dirty="0"/>
              <a:t>Wybór sygnałów </a:t>
            </a:r>
            <a:r>
              <a:rPr lang="pl-PL" dirty="0" smtClean="0"/>
              <a:t>diagnostycznych</a:t>
            </a:r>
            <a:endParaRPr lang="pl-PL" dirty="0"/>
          </a:p>
        </p:txBody>
      </p:sp>
      <p:sp>
        <p:nvSpPr>
          <p:cNvPr id="3" name="Symbol zastępczy zawartości 2"/>
          <p:cNvSpPr>
            <a:spLocks noGrp="1"/>
          </p:cNvSpPr>
          <p:nvPr>
            <p:ph idx="1"/>
          </p:nvPr>
        </p:nvSpPr>
        <p:spPr/>
        <p:txBody>
          <a:bodyPr>
            <a:normAutofit/>
          </a:bodyPr>
          <a:lstStyle/>
          <a:p>
            <a:pPr marL="0" indent="0" algn="just">
              <a:buNone/>
            </a:pPr>
            <a:r>
              <a:rPr lang="pl-PL" sz="1800" dirty="0"/>
              <a:t>Rozpoznawanie stanu maszyny jest to </a:t>
            </a:r>
            <a:r>
              <a:rPr lang="pl-PL" sz="1800" dirty="0" smtClean="0"/>
              <a:t>proces, który </a:t>
            </a:r>
            <a:r>
              <a:rPr lang="pl-PL" sz="1800" dirty="0"/>
              <a:t>powinien </a:t>
            </a:r>
            <a:r>
              <a:rPr lang="pl-PL" sz="1800" dirty="0" smtClean="0"/>
              <a:t>umożliwić:</a:t>
            </a:r>
            <a:endParaRPr lang="pl-PL" sz="1800" dirty="0"/>
          </a:p>
          <a:p>
            <a:pPr algn="just"/>
            <a:r>
              <a:rPr lang="pl-PL" sz="1800" dirty="0" smtClean="0"/>
              <a:t>określenie </a:t>
            </a:r>
            <a:r>
              <a:rPr lang="pl-PL" sz="1800" dirty="0"/>
              <a:t>stanu </a:t>
            </a:r>
            <a:r>
              <a:rPr lang="pl-PL" sz="1800" dirty="0" smtClean="0"/>
              <a:t>układu w czasie bieżącym </a:t>
            </a:r>
            <a:r>
              <a:rPr lang="pl-PL" sz="1800" dirty="0"/>
              <a:t>na podstawie wyników </a:t>
            </a:r>
            <a:r>
              <a:rPr lang="pl-PL" sz="1800" dirty="0" smtClean="0"/>
              <a:t>badań diagnostycznych; umożliwia </a:t>
            </a:r>
            <a:r>
              <a:rPr lang="pl-PL" sz="1800" dirty="0"/>
              <a:t>ono </a:t>
            </a:r>
            <a:r>
              <a:rPr lang="pl-PL" sz="1800" dirty="0" smtClean="0"/>
              <a:t>kontrolę stanu i lokalizacji uszkodzeń </a:t>
            </a:r>
            <a:r>
              <a:rPr lang="pl-PL" sz="1800" dirty="0"/>
              <a:t>w przypadku </a:t>
            </a:r>
            <a:r>
              <a:rPr lang="pl-PL" sz="1800" dirty="0" smtClean="0"/>
              <a:t>stanu niezdatności układu.</a:t>
            </a:r>
            <a:endParaRPr lang="pl-PL" sz="1800" dirty="0"/>
          </a:p>
          <a:p>
            <a:pPr algn="just"/>
            <a:r>
              <a:rPr lang="pl-PL" sz="1800" dirty="0" smtClean="0"/>
              <a:t>przewidywanie </a:t>
            </a:r>
            <a:r>
              <a:rPr lang="pl-PL" sz="1800" dirty="0"/>
              <a:t>stanu </a:t>
            </a:r>
            <a:r>
              <a:rPr lang="pl-PL" sz="1800" dirty="0" smtClean="0"/>
              <a:t>układu w czasie przyszłym </a:t>
            </a:r>
            <a:r>
              <a:rPr lang="pl-PL" sz="1800" dirty="0"/>
              <a:t>na podstawie </a:t>
            </a:r>
            <a:r>
              <a:rPr lang="pl-PL" sz="1800" dirty="0" smtClean="0"/>
              <a:t>niepełnej historii wyników badań diagnostycznych; umożliwia ono </a:t>
            </a:r>
            <a:r>
              <a:rPr lang="pl-PL" sz="1800" dirty="0"/>
              <a:t>oszacowanie czasu </a:t>
            </a:r>
            <a:r>
              <a:rPr lang="pl-PL" sz="1800" dirty="0" smtClean="0"/>
              <a:t>niezawodnego użytkowania układu </a:t>
            </a:r>
            <a:r>
              <a:rPr lang="pl-PL" sz="1800" dirty="0"/>
              <a:t>lub </a:t>
            </a:r>
            <a:r>
              <a:rPr lang="pl-PL" sz="1800" dirty="0" smtClean="0"/>
              <a:t>wartości wykonanej przez nią </a:t>
            </a:r>
            <a:r>
              <a:rPr lang="pl-PL" sz="1800" dirty="0"/>
              <a:t>w </a:t>
            </a:r>
            <a:r>
              <a:rPr lang="pl-PL" sz="1800" dirty="0" smtClean="0"/>
              <a:t>przyszłości pracy.</a:t>
            </a:r>
            <a:endParaRPr lang="pl-PL" sz="1800" dirty="0"/>
          </a:p>
        </p:txBody>
      </p:sp>
    </p:spTree>
    <p:extLst>
      <p:ext uri="{BB962C8B-B14F-4D97-AF65-F5344CB8AC3E}">
        <p14:creationId xmlns:p14="http://schemas.microsoft.com/office/powerpoint/2010/main" val="3395340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marL="514350" indent="-514350"/>
            <a:r>
              <a:rPr lang="pl-PL" dirty="0"/>
              <a:t>Wybór sygnałów </a:t>
            </a:r>
            <a:r>
              <a:rPr lang="pl-PL" dirty="0" smtClean="0"/>
              <a:t>diagnostycznych</a:t>
            </a:r>
            <a:endParaRPr lang="pl-PL" dirty="0"/>
          </a:p>
        </p:txBody>
      </p:sp>
      <p:sp>
        <p:nvSpPr>
          <p:cNvPr id="3" name="Symbol zastępczy zawartości 2"/>
          <p:cNvSpPr>
            <a:spLocks noGrp="1"/>
          </p:cNvSpPr>
          <p:nvPr>
            <p:ph idx="1"/>
          </p:nvPr>
        </p:nvSpPr>
        <p:spPr/>
        <p:txBody>
          <a:bodyPr>
            <a:normAutofit lnSpcReduction="10000"/>
          </a:bodyPr>
          <a:lstStyle/>
          <a:p>
            <a:pPr marL="0" indent="0">
              <a:buNone/>
            </a:pPr>
            <a:r>
              <a:rPr lang="pl-PL" sz="1800" dirty="0"/>
              <a:t>W procesie rozpoznawania stanu </a:t>
            </a:r>
            <a:r>
              <a:rPr lang="pl-PL" sz="1800" dirty="0" smtClean="0"/>
              <a:t>szczególnie ważna jest problematyka </a:t>
            </a:r>
            <a:r>
              <a:rPr lang="pl-PL" sz="1800" dirty="0"/>
              <a:t>wyboru:</a:t>
            </a:r>
          </a:p>
          <a:p>
            <a:r>
              <a:rPr lang="pl-PL" sz="1800" dirty="0" smtClean="0"/>
              <a:t>zbioru </a:t>
            </a:r>
            <a:r>
              <a:rPr lang="pl-PL" sz="1800" dirty="0"/>
              <a:t>parametrów </a:t>
            </a:r>
            <a:r>
              <a:rPr lang="pl-PL" sz="1800" dirty="0" smtClean="0"/>
              <a:t>diagnostycznych w zależności od</a:t>
            </a:r>
            <a:br>
              <a:rPr lang="pl-PL" sz="1800" dirty="0" smtClean="0"/>
            </a:br>
            <a:r>
              <a:rPr lang="pl-PL" sz="1600" dirty="0" smtClean="0"/>
              <a:t>	- czasu </a:t>
            </a:r>
            <a:r>
              <a:rPr lang="pl-PL" sz="1600" dirty="0"/>
              <a:t>pracy </a:t>
            </a:r>
            <a:r>
              <a:rPr lang="pl-PL" sz="1600" dirty="0" smtClean="0"/>
              <a:t>układu,</a:t>
            </a:r>
            <a:br>
              <a:rPr lang="pl-PL" sz="1600" dirty="0" smtClean="0"/>
            </a:br>
            <a:r>
              <a:rPr lang="pl-PL" sz="1600" dirty="0" smtClean="0"/>
              <a:t>	- wartości kroku czasowego,</a:t>
            </a:r>
            <a:br>
              <a:rPr lang="pl-PL" sz="1600" dirty="0" smtClean="0"/>
            </a:br>
            <a:r>
              <a:rPr lang="pl-PL" sz="1600" dirty="0" smtClean="0"/>
              <a:t>	- liczebności optymalnego zbioru </a:t>
            </a:r>
            <a:r>
              <a:rPr lang="pl-PL" sz="1600" dirty="0"/>
              <a:t>parametrów diagnostycznych</a:t>
            </a:r>
            <a:r>
              <a:rPr lang="pl-PL" sz="1600" dirty="0" smtClean="0"/>
              <a:t>;</a:t>
            </a:r>
            <a:endParaRPr lang="pl-PL" sz="1600" dirty="0"/>
          </a:p>
          <a:p>
            <a:r>
              <a:rPr lang="pl-PL" sz="1800" dirty="0" smtClean="0"/>
              <a:t>metody </a:t>
            </a:r>
            <a:r>
              <a:rPr lang="pl-PL" sz="1800" dirty="0"/>
              <a:t>wyznaczania testów i </a:t>
            </a:r>
            <a:r>
              <a:rPr lang="pl-PL" sz="1800" dirty="0" smtClean="0"/>
              <a:t>programów diagnostycznych </a:t>
            </a:r>
            <a:r>
              <a:rPr lang="pl-PL" sz="1800" dirty="0"/>
              <a:t>w </a:t>
            </a:r>
            <a:r>
              <a:rPr lang="pl-PL" sz="1800" dirty="0" smtClean="0"/>
              <a:t>zależności od</a:t>
            </a:r>
            <a:br>
              <a:rPr lang="pl-PL" sz="1800" dirty="0" smtClean="0"/>
            </a:br>
            <a:r>
              <a:rPr lang="pl-PL" sz="1600" dirty="0" smtClean="0"/>
              <a:t>	- wiarygodności </a:t>
            </a:r>
            <a:r>
              <a:rPr lang="pl-PL" sz="1600" dirty="0"/>
              <a:t>diagnozy, </a:t>
            </a:r>
            <a:r>
              <a:rPr lang="pl-PL" sz="1600" dirty="0" smtClean="0"/>
              <a:t/>
            </a:r>
            <a:br>
              <a:rPr lang="pl-PL" sz="1600" dirty="0" smtClean="0"/>
            </a:br>
            <a:r>
              <a:rPr lang="pl-PL" sz="1600" dirty="0" smtClean="0"/>
              <a:t>	- ilości </a:t>
            </a:r>
            <a:r>
              <a:rPr lang="pl-PL" sz="1600" dirty="0"/>
              <a:t>informacji</a:t>
            </a:r>
            <a:r>
              <a:rPr lang="pl-PL" sz="1600" dirty="0" smtClean="0"/>
              <a:t>, </a:t>
            </a:r>
            <a:br>
              <a:rPr lang="pl-PL" sz="1600" dirty="0" smtClean="0"/>
            </a:br>
            <a:r>
              <a:rPr lang="pl-PL" sz="1600" dirty="0" smtClean="0"/>
              <a:t>	- prawdopodobieństwa </a:t>
            </a:r>
            <a:r>
              <a:rPr lang="pl-PL" sz="1600" dirty="0"/>
              <a:t>uszkodzenia </a:t>
            </a:r>
            <a:r>
              <a:rPr lang="pl-PL" sz="1600" dirty="0" smtClean="0"/>
              <a:t>zespołów układu,</a:t>
            </a:r>
            <a:br>
              <a:rPr lang="pl-PL" sz="1600" dirty="0" smtClean="0"/>
            </a:br>
            <a:r>
              <a:rPr lang="pl-PL" sz="1600" dirty="0" smtClean="0"/>
              <a:t>	- kosztu </a:t>
            </a:r>
            <a:r>
              <a:rPr lang="pl-PL" sz="1600" dirty="0"/>
              <a:t>testu lub </a:t>
            </a:r>
            <a:r>
              <a:rPr lang="pl-PL" sz="1600" dirty="0" smtClean="0"/>
              <a:t>programu diagnostycznego</a:t>
            </a:r>
            <a:r>
              <a:rPr lang="pl-PL" sz="1600" dirty="0"/>
              <a:t>;</a:t>
            </a:r>
          </a:p>
          <a:p>
            <a:r>
              <a:rPr lang="pl-PL" sz="1800" dirty="0" smtClean="0"/>
              <a:t>metody </a:t>
            </a:r>
            <a:r>
              <a:rPr lang="pl-PL" sz="1800" dirty="0"/>
              <a:t>prognozowania w </a:t>
            </a:r>
            <a:r>
              <a:rPr lang="pl-PL" sz="1800" dirty="0" smtClean="0"/>
              <a:t>zależności od</a:t>
            </a:r>
            <a:br>
              <a:rPr lang="pl-PL" sz="1800" dirty="0" smtClean="0"/>
            </a:br>
            <a:r>
              <a:rPr lang="pl-PL" sz="1600" dirty="0" smtClean="0"/>
              <a:t>	- horyzontu </a:t>
            </a:r>
            <a:r>
              <a:rPr lang="pl-PL" sz="1600" dirty="0"/>
              <a:t>prognozy</a:t>
            </a:r>
            <a:r>
              <a:rPr lang="pl-PL" sz="1600" dirty="0" smtClean="0"/>
              <a:t>,</a:t>
            </a:r>
            <a:br>
              <a:rPr lang="pl-PL" sz="1600" dirty="0" smtClean="0"/>
            </a:br>
            <a:r>
              <a:rPr lang="pl-PL" sz="1600" dirty="0" smtClean="0"/>
              <a:t>	- </a:t>
            </a:r>
            <a:r>
              <a:rPr lang="pl-PL" sz="1600" dirty="0"/>
              <a:t>minimalnej </a:t>
            </a:r>
            <a:r>
              <a:rPr lang="pl-PL" sz="1600" dirty="0" smtClean="0"/>
              <a:t>liczby </a:t>
            </a:r>
            <a:r>
              <a:rPr lang="pl-PL" sz="1600" dirty="0" err="1" smtClean="0"/>
              <a:t>elem</a:t>
            </a:r>
            <a:r>
              <a:rPr lang="pl-PL" sz="1600" dirty="0" smtClean="0"/>
              <a:t>. szeregu </a:t>
            </a:r>
            <a:r>
              <a:rPr lang="pl-PL" sz="1600" dirty="0"/>
              <a:t>czasowego </a:t>
            </a:r>
            <a:r>
              <a:rPr lang="pl-PL" sz="1600" dirty="0" smtClean="0"/>
              <a:t>niezbędnej do uruchomienia predykcji,</a:t>
            </a:r>
            <a:br>
              <a:rPr lang="pl-PL" sz="1600" dirty="0" smtClean="0"/>
            </a:br>
            <a:r>
              <a:rPr lang="pl-PL" sz="1600" dirty="0" smtClean="0"/>
              <a:t>	- czasu pracy układu;</a:t>
            </a:r>
            <a:endParaRPr lang="pl-PL" sz="1600" dirty="0"/>
          </a:p>
          <a:p>
            <a:r>
              <a:rPr lang="pl-PL" sz="1800" dirty="0" smtClean="0"/>
              <a:t>metody </a:t>
            </a:r>
            <a:r>
              <a:rPr lang="pl-PL" sz="1800" dirty="0" err="1"/>
              <a:t>genezowania</a:t>
            </a:r>
            <a:r>
              <a:rPr lang="pl-PL" sz="1800" dirty="0"/>
              <a:t> w </a:t>
            </a:r>
            <a:r>
              <a:rPr lang="pl-PL" sz="1800" dirty="0" smtClean="0"/>
              <a:t>zależności od</a:t>
            </a:r>
            <a:br>
              <a:rPr lang="pl-PL" sz="1800" dirty="0" smtClean="0"/>
            </a:br>
            <a:r>
              <a:rPr lang="pl-PL" sz="1600" dirty="0" smtClean="0"/>
              <a:t>	- horyzontu genezy,</a:t>
            </a:r>
            <a:br>
              <a:rPr lang="pl-PL" sz="1600" dirty="0" smtClean="0"/>
            </a:br>
            <a:r>
              <a:rPr lang="pl-PL" sz="1600" dirty="0" smtClean="0"/>
              <a:t>	- </a:t>
            </a:r>
            <a:r>
              <a:rPr lang="pl-PL" sz="1600" dirty="0"/>
              <a:t>minimalnej liczby </a:t>
            </a:r>
            <a:r>
              <a:rPr lang="pl-PL" sz="1600" dirty="0" err="1" smtClean="0"/>
              <a:t>elem</a:t>
            </a:r>
            <a:r>
              <a:rPr lang="pl-PL" sz="1600" dirty="0" smtClean="0"/>
              <a:t>. szeregu czasowego niezbędnej </a:t>
            </a:r>
            <a:r>
              <a:rPr lang="pl-PL" sz="1600" dirty="0"/>
              <a:t>do uruchomienia </a:t>
            </a:r>
            <a:r>
              <a:rPr lang="pl-PL" sz="1600" dirty="0" smtClean="0"/>
              <a:t>genezy,</a:t>
            </a:r>
            <a:br>
              <a:rPr lang="pl-PL" sz="1600" dirty="0" smtClean="0"/>
            </a:br>
            <a:r>
              <a:rPr lang="pl-PL" sz="1600" dirty="0" smtClean="0"/>
              <a:t>	- </a:t>
            </a:r>
            <a:r>
              <a:rPr lang="pl-PL" sz="1600" dirty="0"/>
              <a:t>czasu pracy </a:t>
            </a:r>
            <a:r>
              <a:rPr lang="pl-PL" sz="1600" dirty="0" smtClean="0"/>
              <a:t>układu.</a:t>
            </a:r>
            <a:endParaRPr lang="pl-PL" sz="1600" dirty="0"/>
          </a:p>
        </p:txBody>
      </p:sp>
    </p:spTree>
    <p:extLst>
      <p:ext uri="{BB962C8B-B14F-4D97-AF65-F5344CB8AC3E}">
        <p14:creationId xmlns:p14="http://schemas.microsoft.com/office/powerpoint/2010/main" val="1022616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marL="514350" indent="-514350"/>
            <a:r>
              <a:rPr lang="pl-PL" dirty="0"/>
              <a:t>Wybór sygnałów </a:t>
            </a:r>
            <a:r>
              <a:rPr lang="pl-PL" dirty="0" smtClean="0"/>
              <a:t>diagnostycznych</a:t>
            </a:r>
            <a:endParaRPr lang="pl-PL" dirty="0"/>
          </a:p>
        </p:txBody>
      </p:sp>
      <p:sp>
        <p:nvSpPr>
          <p:cNvPr id="3" name="Symbol zastępczy zawartości 2"/>
          <p:cNvSpPr>
            <a:spLocks noGrp="1"/>
          </p:cNvSpPr>
          <p:nvPr>
            <p:ph idx="1"/>
          </p:nvPr>
        </p:nvSpPr>
        <p:spPr/>
        <p:txBody>
          <a:bodyPr>
            <a:normAutofit/>
          </a:bodyPr>
          <a:lstStyle/>
          <a:p>
            <a:pPr marL="0" indent="0" algn="just">
              <a:buNone/>
            </a:pPr>
            <a:r>
              <a:rPr lang="pl-PL" sz="1800" dirty="0" smtClean="0"/>
              <a:t>Przy wyborze sygnałów diagnostycznych należy odpowiedzieć sobie na pytania:</a:t>
            </a:r>
          </a:p>
          <a:p>
            <a:pPr marL="0" indent="0" algn="just">
              <a:buNone/>
            </a:pPr>
            <a:endParaRPr lang="pl-PL" sz="1800" dirty="0" smtClean="0"/>
          </a:p>
          <a:p>
            <a:pPr marL="0" indent="0" algn="just">
              <a:buNone/>
            </a:pPr>
            <a:r>
              <a:rPr lang="pl-PL" sz="1800" dirty="0"/>
              <a:t>“Czy optymalny zbiór </a:t>
            </a:r>
            <a:r>
              <a:rPr lang="pl-PL" sz="1800" dirty="0" smtClean="0"/>
              <a:t>parametrów diagnostycznych </a:t>
            </a:r>
            <a:r>
              <a:rPr lang="pl-PL" sz="1800" dirty="0"/>
              <a:t>jednoznacznie opisuje </a:t>
            </a:r>
            <a:r>
              <a:rPr lang="pl-PL" sz="1800" dirty="0" smtClean="0"/>
              <a:t>stan układu, </a:t>
            </a:r>
            <a:r>
              <a:rPr lang="pl-PL" sz="1800" dirty="0"/>
              <a:t>czy jest skorelowany ze </a:t>
            </a:r>
            <a:r>
              <a:rPr lang="pl-PL" sz="1800" dirty="0" smtClean="0"/>
              <a:t>zmianą stanu układu, </a:t>
            </a:r>
            <a:r>
              <a:rPr lang="pl-PL" sz="1800" dirty="0"/>
              <a:t>czy zawiera </a:t>
            </a:r>
            <a:r>
              <a:rPr lang="pl-PL" sz="1800" dirty="0" smtClean="0"/>
              <a:t>odpowiednią ilość </a:t>
            </a:r>
            <a:r>
              <a:rPr lang="pl-PL" sz="1800" dirty="0"/>
              <a:t>informacji</a:t>
            </a:r>
          </a:p>
          <a:p>
            <a:pPr marL="0" indent="0" algn="just">
              <a:buNone/>
            </a:pPr>
            <a:r>
              <a:rPr lang="pl-PL" sz="1800" dirty="0"/>
              <a:t>o stanie </a:t>
            </a:r>
            <a:r>
              <a:rPr lang="pl-PL" sz="1800" dirty="0" smtClean="0"/>
              <a:t>układu?”</a:t>
            </a:r>
          </a:p>
          <a:p>
            <a:pPr marL="0" indent="0" algn="just">
              <a:buNone/>
            </a:pPr>
            <a:endParaRPr lang="pl-PL" sz="1800" dirty="0"/>
          </a:p>
          <a:p>
            <a:pPr marL="0" indent="0" algn="just">
              <a:buNone/>
            </a:pPr>
            <a:r>
              <a:rPr lang="pl-PL" sz="1800" dirty="0"/>
              <a:t>“Czy optymalny zbiór </a:t>
            </a:r>
            <a:r>
              <a:rPr lang="pl-PL" sz="1800" dirty="0" smtClean="0"/>
              <a:t>parametrów diagnostycznych </a:t>
            </a:r>
            <a:r>
              <a:rPr lang="pl-PL" sz="1800" dirty="0"/>
              <a:t>jest stabilny, czy </a:t>
            </a:r>
            <a:r>
              <a:rPr lang="pl-PL" sz="1800" dirty="0" smtClean="0"/>
              <a:t>też wykazuje istotne </a:t>
            </a:r>
            <a:r>
              <a:rPr lang="pl-PL" sz="1800" dirty="0"/>
              <a:t>zmiany a </a:t>
            </a:r>
            <a:r>
              <a:rPr lang="pl-PL" sz="1800" dirty="0" smtClean="0"/>
              <a:t>jeśli </a:t>
            </a:r>
            <a:r>
              <a:rPr lang="pl-PL" sz="1800" dirty="0"/>
              <a:t>tak, to jaki jest charakter </a:t>
            </a:r>
            <a:r>
              <a:rPr lang="pl-PL" sz="1800" dirty="0" smtClean="0"/>
              <a:t>tych zmian </a:t>
            </a:r>
            <a:r>
              <a:rPr lang="pl-PL" sz="1800" dirty="0"/>
              <a:t>w </a:t>
            </a:r>
            <a:r>
              <a:rPr lang="pl-PL" sz="1800" dirty="0" smtClean="0"/>
              <a:t>zależności </a:t>
            </a:r>
            <a:r>
              <a:rPr lang="pl-PL" sz="1800" dirty="0"/>
              <a:t>od czynników </a:t>
            </a:r>
            <a:r>
              <a:rPr lang="pl-PL" sz="1800" dirty="0" smtClean="0"/>
              <a:t>wynikających z </a:t>
            </a:r>
            <a:r>
              <a:rPr lang="pl-PL" sz="1800" dirty="0"/>
              <a:t>eksploatacji maszyn</a:t>
            </a:r>
            <a:r>
              <a:rPr lang="pl-PL" sz="1800" dirty="0" smtClean="0"/>
              <a:t>?”</a:t>
            </a:r>
          </a:p>
          <a:p>
            <a:pPr marL="0" indent="0" algn="just">
              <a:buNone/>
            </a:pPr>
            <a:endParaRPr lang="pl-PL" sz="1800" dirty="0"/>
          </a:p>
          <a:p>
            <a:pPr marL="0" indent="0" algn="just">
              <a:buNone/>
            </a:pPr>
            <a:r>
              <a:rPr lang="pl-PL" sz="1800" b="1" dirty="0" smtClean="0"/>
              <a:t>Uwaga</a:t>
            </a:r>
            <a:r>
              <a:rPr lang="pl-PL" sz="1800" dirty="0" smtClean="0"/>
              <a:t>: nie każdy parametr wyjściowy układu może być parametrem diagnostycznym.</a:t>
            </a:r>
            <a:endParaRPr lang="pl-PL" sz="1800" dirty="0"/>
          </a:p>
        </p:txBody>
      </p:sp>
    </p:spTree>
    <p:extLst>
      <p:ext uri="{BB962C8B-B14F-4D97-AF65-F5344CB8AC3E}">
        <p14:creationId xmlns:p14="http://schemas.microsoft.com/office/powerpoint/2010/main" val="13096960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marL="514350" indent="-514350"/>
            <a:r>
              <a:rPr lang="pl-PL" dirty="0"/>
              <a:t>Wybór sygnałów </a:t>
            </a:r>
            <a:r>
              <a:rPr lang="pl-PL" dirty="0" smtClean="0"/>
              <a:t>diagnostycznych</a:t>
            </a:r>
            <a:endParaRPr lang="pl-PL" dirty="0"/>
          </a:p>
        </p:txBody>
      </p:sp>
      <p:sp>
        <p:nvSpPr>
          <p:cNvPr id="3" name="Symbol zastępczy zawartości 2"/>
          <p:cNvSpPr>
            <a:spLocks noGrp="1"/>
          </p:cNvSpPr>
          <p:nvPr>
            <p:ph idx="1"/>
          </p:nvPr>
        </p:nvSpPr>
        <p:spPr/>
        <p:txBody>
          <a:bodyPr>
            <a:normAutofit lnSpcReduction="10000"/>
          </a:bodyPr>
          <a:lstStyle/>
          <a:p>
            <a:pPr marL="0" indent="0" algn="just">
              <a:buNone/>
            </a:pPr>
            <a:r>
              <a:rPr lang="pl-PL" sz="1800" dirty="0" smtClean="0"/>
              <a:t>Parametry wyjściowe mogą być wstępnie traktowane jako parametry diagnostyczne jeśli spełniają łącznie następujące warunki:</a:t>
            </a:r>
          </a:p>
          <a:p>
            <a:pPr algn="just"/>
            <a:r>
              <a:rPr lang="pl-PL" sz="1800" dirty="0"/>
              <a:t>warunek </a:t>
            </a:r>
            <a:r>
              <a:rPr lang="pl-PL" sz="1800" dirty="0" smtClean="0"/>
              <a:t>jednoznaczności </a:t>
            </a:r>
            <a:r>
              <a:rPr lang="pl-PL" sz="1800" dirty="0"/>
              <a:t>- </a:t>
            </a:r>
            <a:r>
              <a:rPr lang="pl-PL" sz="1800" dirty="0" smtClean="0"/>
              <a:t>każdej wartości parametru </a:t>
            </a:r>
            <a:r>
              <a:rPr lang="pl-PL" sz="1800" dirty="0"/>
              <a:t>stanu </a:t>
            </a:r>
            <a:r>
              <a:rPr lang="pl-PL" sz="1800" dirty="0" smtClean="0"/>
              <a:t>odpowiada tylko jedna </a:t>
            </a:r>
            <a:r>
              <a:rPr lang="pl-PL" sz="1800" dirty="0"/>
              <a:t>zdeterminowana </a:t>
            </a:r>
            <a:r>
              <a:rPr lang="pl-PL" sz="1800" dirty="0" smtClean="0"/>
              <a:t>wartość parametru wyjściowego,</a:t>
            </a:r>
            <a:endParaRPr lang="pl-PL" sz="1800" dirty="0"/>
          </a:p>
          <a:p>
            <a:pPr algn="just"/>
            <a:r>
              <a:rPr lang="pl-PL" sz="1800" dirty="0" smtClean="0"/>
              <a:t>warunek szerokości </a:t>
            </a:r>
            <a:r>
              <a:rPr lang="pl-PL" sz="1800" dirty="0"/>
              <a:t>pola zmian </a:t>
            </a:r>
            <a:r>
              <a:rPr lang="pl-PL" sz="1800" dirty="0" smtClean="0"/>
              <a:t>– największa względna </a:t>
            </a:r>
            <a:r>
              <a:rPr lang="pl-PL" sz="1800" dirty="0"/>
              <a:t>zmiana </a:t>
            </a:r>
            <a:r>
              <a:rPr lang="pl-PL" sz="1800" dirty="0" smtClean="0"/>
              <a:t>wartości parametru wyjściowego dla </a:t>
            </a:r>
            <a:r>
              <a:rPr lang="pl-PL" sz="1800" dirty="0"/>
              <a:t>zadanej </a:t>
            </a:r>
            <a:r>
              <a:rPr lang="pl-PL" sz="1800" dirty="0" smtClean="0"/>
              <a:t>wartości parametru stanu,</a:t>
            </a:r>
            <a:endParaRPr lang="pl-PL" sz="1800" dirty="0"/>
          </a:p>
          <a:p>
            <a:pPr algn="just"/>
            <a:r>
              <a:rPr lang="pl-PL" sz="1800" dirty="0" smtClean="0"/>
              <a:t>warunek dostępności </a:t>
            </a:r>
            <a:r>
              <a:rPr lang="pl-PL" sz="1800" dirty="0"/>
              <a:t>pomiaru </a:t>
            </a:r>
            <a:r>
              <a:rPr lang="pl-PL" sz="1800" dirty="0" smtClean="0"/>
              <a:t>parametru wyjściowego </a:t>
            </a:r>
            <a:r>
              <a:rPr lang="pl-PL" sz="1800" dirty="0"/>
              <a:t>- charakteryzuje </a:t>
            </a:r>
            <a:r>
              <a:rPr lang="pl-PL" sz="1800" dirty="0" smtClean="0"/>
              <a:t>się poprzez wskaźnik </a:t>
            </a:r>
            <a:r>
              <a:rPr lang="pl-PL" sz="1800" dirty="0"/>
              <a:t>kosztu pomiaru </a:t>
            </a:r>
            <a:r>
              <a:rPr lang="pl-PL" sz="1800" dirty="0" smtClean="0"/>
              <a:t>lub </a:t>
            </a:r>
            <a:r>
              <a:rPr lang="pl-PL" sz="1800" dirty="0"/>
              <a:t>czasu </a:t>
            </a:r>
            <a:r>
              <a:rPr lang="pl-PL" sz="1800" dirty="0" smtClean="0"/>
              <a:t>pomiaru, </a:t>
            </a:r>
            <a:r>
              <a:rPr lang="pl-PL" sz="1800" dirty="0"/>
              <a:t>przy czym narzuca </a:t>
            </a:r>
            <a:r>
              <a:rPr lang="pl-PL" sz="1800" dirty="0" smtClean="0"/>
              <a:t>się minimalizację tych wskaźników</a:t>
            </a:r>
            <a:r>
              <a:rPr lang="pl-PL" sz="1800" dirty="0"/>
              <a:t>;</a:t>
            </a:r>
          </a:p>
          <a:p>
            <a:pPr algn="just"/>
            <a:r>
              <a:rPr lang="pl-PL" sz="1800" dirty="0" smtClean="0"/>
              <a:t>warunek mierzalności.</a:t>
            </a:r>
          </a:p>
          <a:p>
            <a:pPr marL="0" indent="0" algn="just">
              <a:buNone/>
            </a:pPr>
            <a:r>
              <a:rPr lang="pl-PL" sz="1800" dirty="0"/>
              <a:t>Spełnienie wymienionych warunków wyróżnia wstępnie ze zbioru parametrów wyjściowych zbiór parametrów diagnostycznych. W celu dokładniejszego wyróżnienia zbiorów diagnostycznych stosuje się najczęściej kryterium minimalnego błędu diagnozy, które wyróżnia te parametry, które charakteryzują się minimalnym błędem diagnozy oraz procedurę wyboru parametrów diagnostycznych wg minimalnego błędu diagnozy</a:t>
            </a:r>
            <a:r>
              <a:rPr lang="pl-PL" sz="1800" dirty="0" smtClean="0"/>
              <a:t>.</a:t>
            </a:r>
            <a:endParaRPr lang="pl-PL" sz="1800" dirty="0"/>
          </a:p>
          <a:p>
            <a:pPr marL="0" indent="0" algn="just">
              <a:buNone/>
            </a:pPr>
            <a:endParaRPr lang="pl-PL" sz="1800" dirty="0" smtClean="0"/>
          </a:p>
        </p:txBody>
      </p:sp>
    </p:spTree>
    <p:extLst>
      <p:ext uri="{BB962C8B-B14F-4D97-AF65-F5344CB8AC3E}">
        <p14:creationId xmlns:p14="http://schemas.microsoft.com/office/powerpoint/2010/main" val="34840683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pPr marL="514350" indent="-514350"/>
            <a:r>
              <a:rPr lang="pl-PL" dirty="0"/>
              <a:t>Sygnały skorelowane</a:t>
            </a:r>
          </a:p>
        </p:txBody>
      </p:sp>
      <mc:AlternateContent xmlns:mc="http://schemas.openxmlformats.org/markup-compatibility/2006" xmlns:a14="http://schemas.microsoft.com/office/drawing/2010/main">
        <mc:Choice Requires="a14">
          <p:sp>
            <p:nvSpPr>
              <p:cNvPr id="3" name="Symbol zastępczy zawartości 2"/>
              <p:cNvSpPr>
                <a:spLocks noGrp="1"/>
              </p:cNvSpPr>
              <p:nvPr>
                <p:ph idx="1"/>
              </p:nvPr>
            </p:nvSpPr>
            <p:spPr/>
            <p:txBody>
              <a:bodyPr>
                <a:normAutofit/>
              </a:bodyPr>
              <a:lstStyle/>
              <a:p>
                <a:pPr marL="0" indent="0" algn="just">
                  <a:buNone/>
                </a:pPr>
                <a:r>
                  <a:rPr lang="pl-PL" sz="1800" dirty="0" smtClean="0"/>
                  <a:t>Korelacja jest miarą podobieństwa lub wzajemnej zależności. Jeśli mówimy, że występuje korelacja między niewyważeniem części wirującej i poziomem drgań, </a:t>
                </a:r>
                <a:r>
                  <a:rPr lang="pl-PL" sz="1800" dirty="0"/>
                  <a:t>to mamy na myśli stwierdzenie, </a:t>
                </a:r>
                <a:r>
                  <a:rPr lang="pl-PL" sz="1800" dirty="0" smtClean="0"/>
                  <a:t>że większe niewyważenie zwykle powoduje większe drgania - </a:t>
                </a:r>
                <a:r>
                  <a:rPr lang="pl-PL" sz="1800" dirty="0"/>
                  <a:t>im mniej przypadków przeciwnych, tym korelacja silniejsza</a:t>
                </a:r>
                <a:r>
                  <a:rPr lang="pl-PL" sz="1800" dirty="0" smtClean="0"/>
                  <a:t>.</a:t>
                </a:r>
              </a:p>
              <a:p>
                <a:pPr marL="0" indent="0" algn="just">
                  <a:buNone/>
                </a:pPr>
                <a:endParaRPr lang="pl-PL" sz="1800" dirty="0"/>
              </a:p>
              <a:p>
                <a:pPr marL="0" indent="0" algn="just">
                  <a:buNone/>
                </a:pPr>
                <a:r>
                  <a:rPr lang="pl-PL" sz="1800" dirty="0" smtClean="0"/>
                  <a:t>Weźmy inny przykład. Powiemy, że występuje </a:t>
                </a:r>
                <a:r>
                  <a:rPr lang="pl-PL" sz="1800" dirty="0"/>
                  <a:t>korelacja między zużyciem łożyska i poziomem drgań, </a:t>
                </a:r>
                <a:r>
                  <a:rPr lang="pl-PL" sz="1800" dirty="0" smtClean="0"/>
                  <a:t>czyli </a:t>
                </a:r>
                <a:r>
                  <a:rPr lang="pl-PL" sz="1800" dirty="0"/>
                  <a:t>większe zużycie zwykle powoduje większe </a:t>
                </a:r>
                <a:r>
                  <a:rPr lang="pl-PL" sz="1800" dirty="0" smtClean="0"/>
                  <a:t>drgania. Powiemy również, że </a:t>
                </a:r>
                <a:r>
                  <a:rPr lang="pl-PL" sz="1800" dirty="0"/>
                  <a:t>występuje korelacja między zużyciem łożyska i poziomem </a:t>
                </a:r>
                <a:r>
                  <a:rPr lang="pl-PL" sz="1800" dirty="0" smtClean="0"/>
                  <a:t>hałasu, </a:t>
                </a:r>
                <a:r>
                  <a:rPr lang="pl-PL" sz="1800" dirty="0"/>
                  <a:t>czyli większe zużycie zwykle powoduje </a:t>
                </a:r>
                <a:r>
                  <a:rPr lang="pl-PL" sz="1800" dirty="0" smtClean="0"/>
                  <a:t>większy poziom hałasu (poziom ciśnienia akustycznego). Wynika z tego, że sygnały drgań i ciśnienia akustycznego są skorelowane.</a:t>
                </a:r>
              </a:p>
              <a:p>
                <a:pPr marL="0" indent="0" algn="just">
                  <a:buNone/>
                </a:pPr>
                <a:endParaRPr lang="pl-PL" sz="1800" dirty="0" smtClean="0"/>
              </a:p>
              <a:p>
                <a:pPr marL="0" indent="0" algn="just">
                  <a:buNone/>
                </a:pPr>
                <a:r>
                  <a:rPr lang="pl-PL" sz="1800" dirty="0" smtClean="0"/>
                  <a:t>Silna </a:t>
                </a:r>
                <a:r>
                  <a:rPr lang="pl-PL" sz="1800" dirty="0"/>
                  <a:t>korelacja sygnałów </a:t>
                </a:r>
                <a14:m>
                  <m:oMath xmlns:m="http://schemas.openxmlformats.org/officeDocument/2006/math">
                    <m:r>
                      <a:rPr lang="pl-PL" sz="1800" b="0" i="1" dirty="0" smtClean="0">
                        <a:latin typeface="Cambria Math"/>
                      </a:rPr>
                      <m:t>𝑥</m:t>
                    </m:r>
                  </m:oMath>
                </a14:m>
                <a:r>
                  <a:rPr lang="pl-PL" sz="1800" dirty="0" smtClean="0"/>
                  <a:t> </a:t>
                </a:r>
                <a:r>
                  <a:rPr lang="pl-PL" sz="1800" dirty="0"/>
                  <a:t>i </a:t>
                </a:r>
                <a14:m>
                  <m:oMath xmlns:m="http://schemas.openxmlformats.org/officeDocument/2006/math">
                    <m:r>
                      <a:rPr lang="pl-PL" sz="1800" b="0" i="1" dirty="0" smtClean="0">
                        <a:latin typeface="Cambria Math"/>
                      </a:rPr>
                      <m:t>𝑦</m:t>
                    </m:r>
                  </m:oMath>
                </a14:m>
                <a:r>
                  <a:rPr lang="pl-PL" sz="1800" dirty="0" smtClean="0"/>
                  <a:t> </a:t>
                </a:r>
                <a:r>
                  <a:rPr lang="pl-PL" sz="1800" dirty="0"/>
                  <a:t>oznacza, że wzrostowi </a:t>
                </a:r>
                <a14:m>
                  <m:oMath xmlns:m="http://schemas.openxmlformats.org/officeDocument/2006/math">
                    <m:r>
                      <a:rPr lang="pl-PL" sz="1800" i="1" dirty="0">
                        <a:latin typeface="Cambria Math"/>
                      </a:rPr>
                      <m:t>𝑥</m:t>
                    </m:r>
                  </m:oMath>
                </a14:m>
                <a:r>
                  <a:rPr lang="pl-PL" sz="1800" dirty="0" smtClean="0"/>
                  <a:t> </a:t>
                </a:r>
                <a:r>
                  <a:rPr lang="pl-PL" sz="1800" dirty="0"/>
                  <a:t>towarzyszy najczęściej wzrost </a:t>
                </a:r>
                <a14:m>
                  <m:oMath xmlns:m="http://schemas.openxmlformats.org/officeDocument/2006/math">
                    <m:r>
                      <a:rPr lang="pl-PL" sz="1800" i="1" dirty="0">
                        <a:latin typeface="Cambria Math"/>
                      </a:rPr>
                      <m:t>𝑦</m:t>
                    </m:r>
                  </m:oMath>
                </a14:m>
                <a:r>
                  <a:rPr lang="pl-PL" sz="1800" dirty="0" smtClean="0"/>
                  <a:t> (</a:t>
                </a:r>
                <a14:m>
                  <m:oMath xmlns:m="http://schemas.openxmlformats.org/officeDocument/2006/math">
                    <m:r>
                      <a:rPr lang="pl-PL" sz="1800" b="0" i="1" dirty="0" smtClean="0">
                        <a:latin typeface="Cambria Math"/>
                      </a:rPr>
                      <m:t>𝑥</m:t>
                    </m:r>
                    <m:r>
                      <a:rPr lang="pl-PL" sz="1800" b="0" i="1" dirty="0" smtClean="0">
                        <a:latin typeface="Cambria Math"/>
                        <a:ea typeface="Cambria Math"/>
                      </a:rPr>
                      <m:t>↑~</m:t>
                    </m:r>
                    <m:r>
                      <a:rPr lang="pl-PL" sz="1800" b="0" i="1" dirty="0" smtClean="0">
                        <a:latin typeface="Cambria Math"/>
                      </a:rPr>
                      <m:t>𝑦</m:t>
                    </m:r>
                    <m:r>
                      <a:rPr lang="pl-PL" sz="1800" b="0" i="1" dirty="0" smtClean="0">
                        <a:latin typeface="Cambria Math"/>
                        <a:ea typeface="Cambria Math"/>
                      </a:rPr>
                      <m:t>↑</m:t>
                    </m:r>
                  </m:oMath>
                </a14:m>
                <a:r>
                  <a:rPr lang="pl-PL" sz="1800" dirty="0" smtClean="0"/>
                  <a:t>). Jeśli przeważa </a:t>
                </a:r>
                <a:r>
                  <a:rPr lang="pl-PL" sz="1800" dirty="0"/>
                  <a:t>sytuacja odwrotna (</a:t>
                </a:r>
                <a14:m>
                  <m:oMath xmlns:m="http://schemas.openxmlformats.org/officeDocument/2006/math">
                    <m:r>
                      <a:rPr lang="pl-PL" sz="1800" i="1" dirty="0">
                        <a:latin typeface="Cambria Math"/>
                      </a:rPr>
                      <m:t>𝑥</m:t>
                    </m:r>
                    <m:r>
                      <a:rPr lang="pl-PL" sz="1800" i="1" dirty="0">
                        <a:latin typeface="Cambria Math"/>
                        <a:ea typeface="Cambria Math"/>
                      </a:rPr>
                      <m:t>↑~</m:t>
                    </m:r>
                    <m:r>
                      <a:rPr lang="pl-PL" sz="1800" i="1" dirty="0">
                        <a:latin typeface="Cambria Math"/>
                      </a:rPr>
                      <m:t>𝑦</m:t>
                    </m:r>
                    <m:r>
                      <a:rPr lang="pl-PL" sz="1800" i="1" dirty="0" smtClean="0">
                        <a:latin typeface="Cambria Math"/>
                        <a:ea typeface="Cambria Math"/>
                      </a:rPr>
                      <m:t>↓</m:t>
                    </m:r>
                  </m:oMath>
                </a14:m>
                <a:r>
                  <a:rPr lang="pl-PL" sz="1800" dirty="0"/>
                  <a:t>)</a:t>
                </a:r>
                <a:r>
                  <a:rPr lang="pl-PL" sz="1800" dirty="0" smtClean="0"/>
                  <a:t> mówimy </a:t>
                </a:r>
                <a:r>
                  <a:rPr lang="pl-PL" sz="1800" dirty="0"/>
                  <a:t>o korelacji </a:t>
                </a:r>
                <a:r>
                  <a:rPr lang="pl-PL" sz="1800" dirty="0" smtClean="0"/>
                  <a:t>ujemnej.</a:t>
                </a:r>
                <a:endParaRPr lang="pl-PL" sz="1800" dirty="0"/>
              </a:p>
            </p:txBody>
          </p:sp>
        </mc:Choice>
        <mc:Fallback xmlns="">
          <p:sp>
            <p:nvSpPr>
              <p:cNvPr id="3" name="Symbol zastępczy zawartości 2"/>
              <p:cNvSpPr>
                <a:spLocks noGrp="1" noRot="1" noChangeAspect="1" noMove="1" noResize="1" noEditPoints="1" noAdjustHandles="1" noChangeArrowheads="1" noChangeShapeType="1" noTextEdit="1"/>
              </p:cNvSpPr>
              <p:nvPr>
                <p:ph idx="1"/>
              </p:nvPr>
            </p:nvSpPr>
            <p:spPr>
              <a:blipFill rotWithShape="1">
                <a:blip r:embed="rId2"/>
                <a:stretch>
                  <a:fillRect l="-593" t="-674" r="-593"/>
                </a:stretch>
              </a:blipFill>
            </p:spPr>
            <p:txBody>
              <a:bodyPr/>
              <a:lstStyle/>
              <a:p>
                <a:r>
                  <a:rPr lang="pl-PL">
                    <a:noFill/>
                  </a:rPr>
                  <a:t> </a:t>
                </a:r>
              </a:p>
            </p:txBody>
          </p:sp>
        </mc:Fallback>
      </mc:AlternateContent>
    </p:spTree>
    <p:extLst>
      <p:ext uri="{BB962C8B-B14F-4D97-AF65-F5344CB8AC3E}">
        <p14:creationId xmlns:p14="http://schemas.microsoft.com/office/powerpoint/2010/main" val="851754860"/>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1380</TotalTime>
  <Words>1218</Words>
  <Application>Microsoft Office PowerPoint</Application>
  <PresentationFormat>Pokaz na ekranie (4:3)</PresentationFormat>
  <Paragraphs>107</Paragraphs>
  <Slides>16</Slides>
  <Notes>1</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16</vt:i4>
      </vt:variant>
    </vt:vector>
  </HeadingPairs>
  <TitlesOfParts>
    <vt:vector size="20" baseType="lpstr">
      <vt:lpstr>Arial</vt:lpstr>
      <vt:lpstr>Calibri</vt:lpstr>
      <vt:lpstr>Cambria Math</vt:lpstr>
      <vt:lpstr>Motyw pakietu Office</vt:lpstr>
      <vt:lpstr>DIAGNOSTYKA UKŁADÓW MECHANICZNYCH</vt:lpstr>
      <vt:lpstr>Agenda</vt:lpstr>
      <vt:lpstr>Sygnały diagnostyczne</vt:lpstr>
      <vt:lpstr>Wybór sygnałów diagnostycznych</vt:lpstr>
      <vt:lpstr>Wybór sygnałów diagnostycznych</vt:lpstr>
      <vt:lpstr>Wybór sygnałów diagnostycznych</vt:lpstr>
      <vt:lpstr>Wybór sygnałów diagnostycznych</vt:lpstr>
      <vt:lpstr>Wybór sygnałów diagnostycznych</vt:lpstr>
      <vt:lpstr>Sygnały skorelowane</vt:lpstr>
      <vt:lpstr>Sygnały skorelowane</vt:lpstr>
      <vt:lpstr>Rola pomiarów w diagnostyce układów mechanicznych</vt:lpstr>
      <vt:lpstr>Rola ciągłego monitorowania stanu układu</vt:lpstr>
      <vt:lpstr>Progi alarmowe</vt:lpstr>
      <vt:lpstr>Problem fałszywych alarmów</vt:lpstr>
      <vt:lpstr>Czułość testów diagnostycznych</vt:lpstr>
      <vt:lpstr>Czułość testów diagnostycznych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DIAGNOSTYKA UKŁADÓW MECHATRONICZNYCH</dc:title>
  <cp:lastModifiedBy>Admin</cp:lastModifiedBy>
  <cp:revision>75</cp:revision>
  <dcterms:modified xsi:type="dcterms:W3CDTF">2023-03-05T12:20:25Z</dcterms:modified>
</cp:coreProperties>
</file>