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300" r:id="rId12"/>
    <p:sldId id="306" r:id="rId13"/>
    <p:sldId id="296" r:id="rId14"/>
    <p:sldId id="295" r:id="rId15"/>
    <p:sldId id="297" r:id="rId16"/>
    <p:sldId id="299" r:id="rId17"/>
    <p:sldId id="301" r:id="rId18"/>
    <p:sldId id="302" r:id="rId19"/>
    <p:sldId id="30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6" autoAdjust="0"/>
    <p:restoredTop sz="94660"/>
  </p:normalViewPr>
  <p:slideViewPr>
    <p:cSldViewPr>
      <p:cViewPr varScale="1">
        <p:scale>
          <a:sx n="72" d="100"/>
          <a:sy n="72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DIAGNOSTYKA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Kierunek: I ME DU</a:t>
            </a:r>
            <a:endParaRPr lang="pl-PL" dirty="0" smtClean="0"/>
          </a:p>
          <a:p>
            <a:r>
              <a:rPr lang="pl-PL" dirty="0"/>
              <a:t>Wykład </a:t>
            </a:r>
            <a:r>
              <a:rPr lang="pl-PL" dirty="0" smtClean="0"/>
              <a:t>2b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Akcelerometry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Akcelerometr </a:t>
            </a:r>
            <a:r>
              <a:rPr lang="pl-PL" sz="1800" dirty="0" smtClean="0"/>
              <a:t>356A16 to </a:t>
            </a:r>
            <a:r>
              <a:rPr lang="pl-PL" sz="1800" dirty="0"/>
              <a:t>trójosiowy akcelerometr piezoelektryczny firmy PCB </a:t>
            </a:r>
            <a:r>
              <a:rPr lang="pl-PL" sz="1800" dirty="0" err="1"/>
              <a:t>Piezotronics</a:t>
            </a:r>
            <a:r>
              <a:rPr lang="pl-PL" sz="1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38745"/>
            <a:ext cx="1828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6724" y="2636912"/>
            <a:ext cx="2607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Tabela. Kalibracja czujnika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18899"/>
              </p:ext>
            </p:extLst>
          </p:nvPr>
        </p:nvGraphicFramePr>
        <p:xfrm>
          <a:off x="3203848" y="3043768"/>
          <a:ext cx="3471591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Times New Roman"/>
                        </a:rPr>
                        <a:t>oś</a:t>
                      </a:r>
                      <a:endParaRPr lang="pl-PL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wzmocnienie </a:t>
                      </a:r>
                      <a:r>
                        <a:rPr lang="pl-PL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</a:t>
                      </a:r>
                      <a:r>
                        <a:rPr lang="pl-PL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/(m/s</a:t>
                      </a:r>
                      <a:r>
                        <a:rPr lang="pl-PL" sz="1800" b="0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Times New Roman"/>
                        </a:rPr>
                        <a:t>10.50</a:t>
                      </a:r>
                      <a:endParaRPr lang="pl-PL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pl-PL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Times New Roman"/>
                        </a:rPr>
                        <a:t>10.45</a:t>
                      </a:r>
                      <a:endParaRPr lang="pl-PL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endParaRPr lang="pl-PL" sz="1800" b="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Times New Roman"/>
                        </a:rPr>
                        <a:t>10.13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5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Akcelerometry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Czujnik przyspieszenia wysokoczęstotliwościowy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3347700"/>
            <a:ext cx="3291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Tabela. Parametry akcelerometru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98086"/>
              </p:ext>
            </p:extLst>
          </p:nvPr>
        </p:nvGraphicFramePr>
        <p:xfrm>
          <a:off x="579438" y="386825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Times New Roman"/>
                        </a:rPr>
                        <a:t>Parametr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Zakres [SI]</a:t>
                      </a:r>
                      <a:endParaRPr lang="pl-PL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Czułość (±10 %)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/>
                        </a:rPr>
                        <a:t>1 </a:t>
                      </a:r>
                      <a:r>
                        <a:rPr lang="pl-PL" sz="1800" dirty="0" err="1">
                          <a:effectLst/>
                          <a:latin typeface="+mn-lt"/>
                          <a:ea typeface="Times New Roman"/>
                        </a:rPr>
                        <a:t>mV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/(m/s²)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Zakres pomiarowy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±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Times New Roman"/>
                        </a:rPr>
                        <a:t>4900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m/s² </a:t>
                      </a:r>
                      <a:r>
                        <a:rPr lang="pl-PL" sz="1800" dirty="0" err="1">
                          <a:effectLst/>
                          <a:latin typeface="+mn-lt"/>
                          <a:ea typeface="Times New Roman"/>
                        </a:rPr>
                        <a:t>pk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Zakres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Times New Roman"/>
                        </a:rPr>
                        <a:t>częstotliwości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/>
                        </a:rPr>
                        <a:t>1.6 – 30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Times New Roman"/>
                        </a:rPr>
                        <a:t>000 </a:t>
                      </a:r>
                      <a:r>
                        <a:rPr lang="pl-PL" sz="1800" dirty="0" err="1">
                          <a:effectLst/>
                          <a:latin typeface="+mn-lt"/>
                          <a:ea typeface="Times New Roman"/>
                        </a:rPr>
                        <a:t>Hz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Limit przeciążenia (wstrząsy)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/>
                        </a:rPr>
                        <a:t>±981 000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m/s² </a:t>
                      </a:r>
                      <a:r>
                        <a:rPr lang="pl-PL" sz="1800" dirty="0" err="1">
                          <a:effectLst/>
                          <a:latin typeface="+mn-lt"/>
                          <a:ea typeface="Times New Roman"/>
                        </a:rPr>
                        <a:t>pk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/>
                        </a:rPr>
                        <a:t>Masa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/>
                        </a:rPr>
                        <a:t>2.8 g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217" name="Picture 1" descr="Zdjęcie-006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13257" r="25355" b="30804"/>
          <a:stretch/>
        </p:blipFill>
        <p:spPr bwMode="auto">
          <a:xfrm>
            <a:off x="6804248" y="1772816"/>
            <a:ext cx="1885951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Kalibracja akcelerometrów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Kalibracja polega na sprawdzeniu akcelerometru na urządzeniu (wzbudniku), które generuje sygnał o określonej częstotliwości i amplitudzie mierzony przez kalibrowany czujnik oraz czujnik wzorcowy.</a:t>
            </a:r>
          </a:p>
        </p:txBody>
      </p:sp>
      <p:pic>
        <p:nvPicPr>
          <p:cNvPr id="17410" name="Picture 2" descr="sv_111_vibration_calibrator-1614077617130_70509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17"/>
            <a:ext cx="26955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sv_110_vibration_calibrator-11714683286880_91786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31" y="2794643"/>
            <a:ext cx="16478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7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Montaż czujników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Sposoby montażu czujników:</a:t>
            </a:r>
          </a:p>
          <a:p>
            <a:pPr algn="just"/>
            <a:r>
              <a:rPr lang="pl-PL" sz="1800" dirty="0"/>
              <a:t>d</a:t>
            </a:r>
            <a:r>
              <a:rPr lang="pl-PL" sz="1800" dirty="0" smtClean="0"/>
              <a:t>ocisk ręczny (próby wstępne)</a:t>
            </a:r>
          </a:p>
          <a:p>
            <a:pPr algn="just"/>
            <a:r>
              <a:rPr lang="pl-PL" sz="1800" dirty="0"/>
              <a:t>w</a:t>
            </a:r>
            <a:r>
              <a:rPr lang="pl-PL" sz="1800" dirty="0" smtClean="0"/>
              <a:t>osk techniczny (zastosowania laboratoryjne, w temperaturze pokojowej, do przebiegów niskoczęstotliwościowych)</a:t>
            </a:r>
          </a:p>
          <a:p>
            <a:pPr algn="just"/>
            <a:r>
              <a:rPr lang="pl-PL" sz="1800" dirty="0"/>
              <a:t>magnes z dwoma </a:t>
            </a:r>
            <a:r>
              <a:rPr lang="pl-PL" sz="1800" dirty="0" smtClean="0"/>
              <a:t>szynami (tylko dla materiałów ferromagnetycznych)</a:t>
            </a:r>
          </a:p>
          <a:p>
            <a:pPr algn="just"/>
            <a:r>
              <a:rPr lang="pl-PL" sz="1800" dirty="0" smtClean="0"/>
              <a:t>płaski magnes </a:t>
            </a:r>
            <a:r>
              <a:rPr lang="pl-PL" sz="1800" dirty="0"/>
              <a:t>(tylko dla materiałów ferromagnetycznych</a:t>
            </a:r>
            <a:r>
              <a:rPr lang="pl-PL" sz="1800" dirty="0" smtClean="0"/>
              <a:t>)</a:t>
            </a:r>
          </a:p>
          <a:p>
            <a:pPr algn="just"/>
            <a:r>
              <a:rPr lang="pl-PL" sz="1800" dirty="0"/>
              <a:t>podkładka </a:t>
            </a:r>
            <a:r>
              <a:rPr lang="pl-PL" sz="1800" dirty="0" smtClean="0"/>
              <a:t>montażowa</a:t>
            </a:r>
          </a:p>
          <a:p>
            <a:pPr algn="just"/>
            <a:r>
              <a:rPr lang="pl-PL" sz="1800" dirty="0"/>
              <a:t>mocowanie </a:t>
            </a:r>
            <a:r>
              <a:rPr lang="pl-PL" sz="1800" dirty="0" smtClean="0"/>
              <a:t>klejem</a:t>
            </a:r>
          </a:p>
          <a:p>
            <a:pPr algn="just"/>
            <a:r>
              <a:rPr lang="pl-PL" sz="1800" dirty="0"/>
              <a:t>mocowanie </a:t>
            </a:r>
            <a:r>
              <a:rPr lang="pl-PL" sz="1800" dirty="0" smtClean="0"/>
              <a:t>połączeniem gwintowym (dwa ostatnie sposoby stosuje się do pomiarów wysokoczęstotliwościowych oraz do pomiaru drgań o charakterze udarowym)</a:t>
            </a:r>
          </a:p>
        </p:txBody>
      </p:sp>
    </p:spTree>
    <p:extLst>
      <p:ext uri="{BB962C8B-B14F-4D97-AF65-F5344CB8AC3E}">
        <p14:creationId xmlns:p14="http://schemas.microsoft.com/office/powerpoint/2010/main" val="18956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Montaż czujników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Charakterystyka akcelerometru w zależności od sposobu </a:t>
            </a:r>
            <a:r>
              <a:rPr lang="pl-PL" sz="1800" dirty="0" smtClean="0"/>
              <a:t>montażu.</a:t>
            </a:r>
            <a:endParaRPr lang="pl-PL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752528" cy="449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4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Montaż czujników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Adhezyjny sposób montaż </a:t>
            </a:r>
            <a:r>
              <a:rPr lang="pl-PL" sz="1800" dirty="0" smtClean="0"/>
              <a:t>akcelerometru</a:t>
            </a:r>
            <a:endParaRPr lang="pl-PL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3180"/>
            <a:ext cx="7409583" cy="37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Wzbudnik do badań modalnych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Wzbudnik elektrodynamiczny </a:t>
            </a:r>
            <a:r>
              <a:rPr lang="pl-PL" sz="1800" b="1" dirty="0" smtClean="0"/>
              <a:t>K2007E01</a:t>
            </a:r>
            <a:endParaRPr lang="pl-PL" sz="1800" dirty="0"/>
          </a:p>
          <a:p>
            <a:pPr algn="just"/>
            <a:r>
              <a:rPr lang="pl-PL" sz="1800" dirty="0" smtClean="0"/>
              <a:t>mały</a:t>
            </a:r>
            <a:r>
              <a:rPr lang="pl-PL" sz="1800" dirty="0"/>
              <a:t>, przenośny wzbudnik z magnesem </a:t>
            </a:r>
            <a:r>
              <a:rPr lang="pl-PL" sz="1800" dirty="0" smtClean="0"/>
              <a:t>trwałym do badań modalnych</a:t>
            </a:r>
            <a:endParaRPr lang="pl-PL" sz="1800" dirty="0"/>
          </a:p>
          <a:p>
            <a:pPr algn="just"/>
            <a:r>
              <a:rPr lang="pl-PL" sz="1800" dirty="0" smtClean="0"/>
              <a:t>z </a:t>
            </a:r>
            <a:r>
              <a:rPr lang="pl-PL" sz="1800" dirty="0"/>
              <a:t>kompaktowym, precyzyjnym wzmacniaczem mocy zintegrowanym z </a:t>
            </a:r>
            <a:r>
              <a:rPr lang="pl-PL" sz="1800" dirty="0" smtClean="0"/>
              <a:t>podstawą </a:t>
            </a:r>
            <a:endParaRPr lang="pl-PL" sz="1800" dirty="0"/>
          </a:p>
          <a:p>
            <a:pPr algn="just"/>
            <a:r>
              <a:rPr lang="pl-PL" sz="1800" dirty="0" smtClean="0"/>
              <a:t>wystarczy </a:t>
            </a:r>
            <a:r>
              <a:rPr lang="pl-PL" sz="1800" dirty="0"/>
              <a:t>podłączyć sygnał wzbudzenia z analizatora sygnałów lub generatora funkcji bezpośrednio do BNC w podstawie </a:t>
            </a:r>
            <a:r>
              <a:rPr lang="pl-PL" sz="1800" dirty="0" smtClean="0"/>
              <a:t>wzbudnika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generowane przyspieszenia: </a:t>
            </a:r>
            <a:r>
              <a:rPr lang="pl-PL" sz="1800" dirty="0"/>
              <a:t>	</a:t>
            </a:r>
            <a:endParaRPr lang="pl-PL" sz="1800" dirty="0" smtClean="0"/>
          </a:p>
          <a:p>
            <a:r>
              <a:rPr lang="pl-PL" sz="1800" dirty="0" smtClean="0"/>
              <a:t>3.3g </a:t>
            </a:r>
            <a:r>
              <a:rPr lang="pl-PL" sz="1800" dirty="0"/>
              <a:t>z pełnym obciążeniem, </a:t>
            </a:r>
            <a:endParaRPr lang="pl-PL" sz="1800" dirty="0" smtClean="0"/>
          </a:p>
          <a:p>
            <a:r>
              <a:rPr lang="pl-PL" sz="1800" dirty="0" smtClean="0"/>
              <a:t>70g </a:t>
            </a:r>
            <a:r>
              <a:rPr lang="pl-PL" sz="1800" dirty="0"/>
              <a:t>bez </a:t>
            </a:r>
            <a:r>
              <a:rPr lang="pl-PL" sz="1800" dirty="0" smtClean="0"/>
              <a:t>obciążenia</a:t>
            </a:r>
          </a:p>
          <a:p>
            <a:pPr marL="0" indent="0">
              <a:buNone/>
            </a:pPr>
            <a:r>
              <a:rPr lang="pl-PL" sz="1800" dirty="0" smtClean="0"/>
              <a:t>generowane </a:t>
            </a:r>
            <a:r>
              <a:rPr lang="pl-PL" sz="1800" dirty="0"/>
              <a:t>siły: 		</a:t>
            </a:r>
            <a:endParaRPr lang="pl-PL" sz="1800" dirty="0" smtClean="0"/>
          </a:p>
          <a:p>
            <a:r>
              <a:rPr lang="pl-PL" sz="1800" dirty="0" smtClean="0"/>
              <a:t>31 </a:t>
            </a:r>
            <a:r>
              <a:rPr lang="pl-PL" sz="1800" dirty="0"/>
              <a:t>N </a:t>
            </a:r>
            <a:r>
              <a:rPr lang="pl-PL" sz="1800" dirty="0" smtClean="0"/>
              <a:t>sin</a:t>
            </a:r>
          </a:p>
          <a:p>
            <a:r>
              <a:rPr lang="pl-PL" sz="1800" dirty="0" smtClean="0"/>
              <a:t>20 </a:t>
            </a:r>
            <a:r>
              <a:rPr lang="pl-PL" sz="1800" dirty="0"/>
              <a:t>N </a:t>
            </a:r>
            <a:r>
              <a:rPr lang="pl-PL" sz="1800" dirty="0" err="1" smtClean="0"/>
              <a:t>random</a:t>
            </a:r>
            <a:endParaRPr lang="pl-PL" sz="1800" dirty="0"/>
          </a:p>
          <a:p>
            <a:r>
              <a:rPr lang="pl-PL" sz="1800" dirty="0" smtClean="0"/>
              <a:t>67 </a:t>
            </a:r>
            <a:r>
              <a:rPr lang="pl-PL" sz="1800" dirty="0"/>
              <a:t>N </a:t>
            </a:r>
            <a:r>
              <a:rPr lang="pl-PL" sz="1800" dirty="0" err="1"/>
              <a:t>shock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generowane </a:t>
            </a:r>
            <a:r>
              <a:rPr lang="pl-PL" sz="1800" dirty="0"/>
              <a:t>częstotliwości: 0-9 000 </a:t>
            </a:r>
            <a:r>
              <a:rPr lang="pl-PL" sz="1800" dirty="0" err="1"/>
              <a:t>Hz</a:t>
            </a:r>
            <a:endParaRPr lang="pl-PL" sz="1800" dirty="0"/>
          </a:p>
          <a:p>
            <a:pPr algn="just"/>
            <a:endParaRPr lang="pl-PL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563812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Wzbudnik do testów </a:t>
            </a:r>
            <a:r>
              <a:rPr lang="pl-PL" dirty="0" err="1" smtClean="0"/>
              <a:t>wytrzym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Wzbudnik ze stołem ślizgowym (</a:t>
            </a:r>
            <a:r>
              <a:rPr lang="pl-PL" sz="1800" dirty="0" err="1" smtClean="0"/>
              <a:t>Dongling</a:t>
            </a:r>
            <a:r>
              <a:rPr lang="pl-PL" sz="1800" dirty="0" smtClean="0"/>
              <a:t>).</a:t>
            </a:r>
            <a:endParaRPr lang="pl-PL" sz="1800" dirty="0"/>
          </a:p>
        </p:txBody>
      </p:sp>
      <p:pic>
        <p:nvPicPr>
          <p:cNvPr id="15362" name="Picture 2" descr="wzbudnik 500kN i silnik odrzut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28287"/>
          <a:stretch>
            <a:fillRect/>
          </a:stretch>
        </p:blipFill>
        <p:spPr bwMode="auto">
          <a:xfrm>
            <a:off x="1907704" y="2204864"/>
            <a:ext cx="5256584" cy="407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5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Wzbudnik do testów </a:t>
            </a:r>
            <a:r>
              <a:rPr lang="pl-PL" dirty="0" err="1" smtClean="0"/>
              <a:t>wytrzym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System o sześciu stopniach swobody wyposażony </a:t>
            </a:r>
            <a:r>
              <a:rPr lang="pl-PL" sz="1800" dirty="0"/>
              <a:t>w 8 wzbudników, który może wykonywać jednocześnie testy w ruchu </a:t>
            </a:r>
            <a:r>
              <a:rPr lang="pl-PL" sz="1800" dirty="0" smtClean="0"/>
              <a:t>postępowym wzdłuż </a:t>
            </a:r>
            <a:r>
              <a:rPr lang="pl-PL" sz="1800" dirty="0"/>
              <a:t>i </a:t>
            </a:r>
            <a:r>
              <a:rPr lang="pl-PL" sz="1800" dirty="0" smtClean="0"/>
              <a:t>obrotowym wokół osi </a:t>
            </a:r>
            <a:r>
              <a:rPr lang="pl-PL" sz="1800" dirty="0"/>
              <a:t>X, Y i </a:t>
            </a:r>
            <a:r>
              <a:rPr lang="pl-PL" sz="1800" dirty="0" smtClean="0"/>
              <a:t>Z.</a:t>
            </a:r>
            <a:endParaRPr lang="pl-PL" sz="1800" dirty="0"/>
          </a:p>
        </p:txBody>
      </p:sp>
      <p:pic>
        <p:nvPicPr>
          <p:cNvPr id="16386" name="Picture 2" descr="system wybracyjny 6D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62944" cy="409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/>
              <a:t>Wzbudnik do testów </a:t>
            </a:r>
            <a:r>
              <a:rPr lang="pl-PL" dirty="0" err="1"/>
              <a:t>wytrzym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Przykładowe parametry wzbudników </a:t>
            </a:r>
            <a:r>
              <a:rPr lang="pl-PL" sz="1800" dirty="0"/>
              <a:t>elektrodynamicznych </a:t>
            </a:r>
            <a:r>
              <a:rPr lang="pl-PL" sz="1800" b="1" dirty="0" smtClean="0"/>
              <a:t>chłodzonych powietrzem</a:t>
            </a:r>
            <a:r>
              <a:rPr lang="pl-PL" sz="1800" dirty="0" smtClean="0"/>
              <a:t>:</a:t>
            </a:r>
          </a:p>
          <a:p>
            <a:pPr lvl="0" algn="just"/>
            <a:r>
              <a:rPr lang="pl-PL" sz="1800" dirty="0" smtClean="0"/>
              <a:t>sygnał </a:t>
            </a:r>
            <a:r>
              <a:rPr lang="pl-PL" sz="1800" dirty="0"/>
              <a:t>sinusoidalny, losowy, udarowy oraz inne sygnały </a:t>
            </a:r>
            <a:r>
              <a:rPr lang="pl-PL" sz="1800" dirty="0" smtClean="0"/>
              <a:t>testowe</a:t>
            </a:r>
          </a:p>
          <a:p>
            <a:pPr algn="just"/>
            <a:r>
              <a:rPr lang="pl-PL" sz="1800" dirty="0" smtClean="0"/>
              <a:t>zakres sił do </a:t>
            </a:r>
            <a:r>
              <a:rPr lang="pl-PL" sz="1800" dirty="0"/>
              <a:t>70 </a:t>
            </a:r>
            <a:r>
              <a:rPr lang="pl-PL" sz="1800" dirty="0" err="1" smtClean="0"/>
              <a:t>kN</a:t>
            </a:r>
            <a:endParaRPr lang="pl-PL" sz="1800" dirty="0" smtClean="0"/>
          </a:p>
          <a:p>
            <a:pPr algn="just"/>
            <a:r>
              <a:rPr lang="pl-PL" sz="1800" dirty="0" smtClean="0"/>
              <a:t>maksymalna </a:t>
            </a:r>
            <a:r>
              <a:rPr lang="pl-PL" sz="1800" dirty="0"/>
              <a:t>masa testowa </a:t>
            </a:r>
            <a:r>
              <a:rPr lang="pl-PL" sz="1800" dirty="0" smtClean="0"/>
              <a:t>do </a:t>
            </a:r>
            <a:r>
              <a:rPr lang="pl-PL" sz="1800" dirty="0"/>
              <a:t>1000 </a:t>
            </a:r>
            <a:r>
              <a:rPr lang="pl-PL" sz="1800" dirty="0" smtClean="0"/>
              <a:t>kg</a:t>
            </a:r>
            <a:endParaRPr lang="pl-PL" sz="1800" dirty="0"/>
          </a:p>
          <a:p>
            <a:pPr algn="just"/>
            <a:r>
              <a:rPr lang="pl-PL" sz="1800" dirty="0" smtClean="0"/>
              <a:t>wartość </a:t>
            </a:r>
            <a:r>
              <a:rPr lang="pl-PL" sz="1800" dirty="0"/>
              <a:t>przemieszczeń międzyszczytowych: 25 mm, 40 mm, 51 mm, 76 </a:t>
            </a:r>
            <a:r>
              <a:rPr lang="pl-PL" sz="1800" dirty="0" smtClean="0"/>
              <a:t>mm </a:t>
            </a:r>
            <a:r>
              <a:rPr lang="pl-PL" sz="1800" dirty="0"/>
              <a:t>lub 100 mm</a:t>
            </a:r>
            <a:endParaRPr lang="pl-PL" sz="1800" dirty="0" smtClean="0"/>
          </a:p>
          <a:p>
            <a:pPr marL="0" lvl="0" indent="0" algn="just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Przykładowe parametry wzbudników </a:t>
            </a:r>
            <a:r>
              <a:rPr lang="pl-PL" sz="1800" b="1" dirty="0" smtClean="0"/>
              <a:t>chłodzonych wodą</a:t>
            </a:r>
            <a:r>
              <a:rPr lang="pl-PL" sz="1800" dirty="0" smtClean="0"/>
              <a:t>:</a:t>
            </a:r>
            <a:endParaRPr lang="pl-PL" sz="1800" dirty="0"/>
          </a:p>
          <a:p>
            <a:pPr lvl="0" algn="just"/>
            <a:r>
              <a:rPr lang="pl-PL" sz="1800" dirty="0"/>
              <a:t>sygnał sinusoidalny, losowy, udarowy oraz inne sygnały testowe</a:t>
            </a:r>
          </a:p>
          <a:p>
            <a:pPr algn="just"/>
            <a:r>
              <a:rPr lang="pl-PL" sz="1800" dirty="0"/>
              <a:t>zakres sił do 500 </a:t>
            </a:r>
            <a:r>
              <a:rPr lang="pl-PL" sz="1800" dirty="0" err="1"/>
              <a:t>kN</a:t>
            </a:r>
            <a:endParaRPr lang="pl-PL" sz="1800" dirty="0"/>
          </a:p>
          <a:p>
            <a:pPr algn="just"/>
            <a:r>
              <a:rPr lang="pl-PL" sz="1800" dirty="0"/>
              <a:t>maksymalna masa testowa do 10000 kg</a:t>
            </a:r>
          </a:p>
          <a:p>
            <a:pPr algn="just"/>
            <a:r>
              <a:rPr lang="pl-PL" sz="1800" dirty="0"/>
              <a:t>wartość przemieszczeń międzyszczytowych: 51 mm, 76 mm lub 100 mm </a:t>
            </a:r>
          </a:p>
          <a:p>
            <a:pPr marL="0" lvl="0" indent="0" algn="just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112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dirty="0" smtClean="0"/>
              <a:t>A. Technika pomiaru drgań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Rejestrator LMS SCADAS MOBILE 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Akcelerometry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Kalibracja akcelerometrów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Montaż czujników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Wzbudnik do badań modalnych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1800" dirty="0"/>
              <a:t>Wzbudnik do </a:t>
            </a:r>
            <a:r>
              <a:rPr lang="pl-PL" sz="1800" dirty="0" smtClean="0"/>
              <a:t>testów wytrzymałościowych</a:t>
            </a:r>
          </a:p>
          <a:p>
            <a:pPr marL="0" indent="0">
              <a:buNone/>
            </a:pPr>
            <a:r>
              <a:rPr lang="pl-PL" sz="1800" dirty="0" smtClean="0"/>
              <a:t>B. Technika pomiaru sił</a:t>
            </a:r>
            <a:endParaRPr lang="pl-PL" sz="1800" dirty="0"/>
          </a:p>
          <a:p>
            <a:pPr marL="514350" indent="-514350">
              <a:buAutoNum type="arabicPeriod"/>
            </a:pPr>
            <a:r>
              <a:rPr lang="pl-PL" sz="1800" dirty="0"/>
              <a:t>Siła</a:t>
            </a:r>
          </a:p>
          <a:p>
            <a:pPr marL="514350" indent="-514350">
              <a:buAutoNum type="arabicPeriod"/>
            </a:pPr>
            <a:r>
              <a:rPr lang="pl-PL" sz="1800" dirty="0"/>
              <a:t>Rodzaje czujników do pomiaru siły</a:t>
            </a:r>
          </a:p>
          <a:p>
            <a:pPr marL="514350" indent="-514350">
              <a:buAutoNum type="arabicPeriod"/>
            </a:pPr>
            <a:r>
              <a:rPr lang="pl-PL" sz="1800" dirty="0"/>
              <a:t>Tensometr rezystancyjny</a:t>
            </a:r>
          </a:p>
          <a:p>
            <a:pPr marL="514350" indent="-514350">
              <a:buAutoNum type="arabicPeriod"/>
            </a:pPr>
            <a:r>
              <a:rPr lang="pl-PL" sz="1800" dirty="0"/>
              <a:t>Tensometr półprzewodnikowy</a:t>
            </a:r>
          </a:p>
          <a:p>
            <a:pPr marL="514350" indent="-514350">
              <a:buAutoNum type="arabicPeriod"/>
            </a:pPr>
            <a:r>
              <a:rPr lang="pl-PL" sz="1800" dirty="0"/>
              <a:t>Czujniki piezoelektryczne</a:t>
            </a:r>
          </a:p>
          <a:p>
            <a:pPr marL="514350" indent="-514350">
              <a:buAutoNum type="arabicPeriod"/>
            </a:pPr>
            <a:r>
              <a:rPr lang="pl-PL" sz="1800" dirty="0"/>
              <a:t>Czujniki magnetosprężyste</a:t>
            </a:r>
          </a:p>
          <a:p>
            <a:pPr marL="514350" indent="-514350">
              <a:buAutoNum type="arabicPeriod"/>
            </a:pPr>
            <a:r>
              <a:rPr lang="pl-PL" sz="1800" dirty="0"/>
              <a:t>Metody pomiaru sił w robotyce</a:t>
            </a:r>
          </a:p>
          <a:p>
            <a:pPr marL="514350" indent="-514350">
              <a:buAutoNum type="arabicPeriod"/>
            </a:pPr>
            <a:r>
              <a:rPr lang="pl-PL" sz="1800" dirty="0"/>
              <a:t>Metody pomiaru sił szybkozmiennych</a:t>
            </a:r>
          </a:p>
          <a:p>
            <a:pPr marL="514350" indent="-514350">
              <a:buAutoNum type="arabicPeriod"/>
            </a:pPr>
            <a:r>
              <a:rPr lang="pl-PL" sz="1800" dirty="0"/>
              <a:t>Redukcja przestrzennego układu sił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229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/>
              <a:t>Rejestrator LMS SCADAS MOBILE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Rejestrator LMS SCADAS </a:t>
            </a:r>
            <a:r>
              <a:rPr lang="pl-PL" sz="1800" dirty="0" smtClean="0"/>
              <a:t>MOBILE – schemat systemu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93" y="1988840"/>
            <a:ext cx="6211167" cy="40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/>
              <a:t>Rejestrator LMS SCADAS MOBILE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Funkcjonalność kontrolera XSI</a:t>
            </a:r>
          </a:p>
          <a:p>
            <a:pPr lvl="0"/>
            <a:r>
              <a:rPr lang="pl-PL" sz="1800" dirty="0"/>
              <a:t>Złącze Ethernet do komunikacji z komputerem</a:t>
            </a:r>
          </a:p>
          <a:p>
            <a:pPr lvl="0"/>
            <a:r>
              <a:rPr lang="pl-PL" sz="1800" dirty="0"/>
              <a:t>Gromadzenie danych ze wszystkich obecnych modułów wejść </a:t>
            </a:r>
          </a:p>
          <a:p>
            <a:pPr lvl="0"/>
            <a:r>
              <a:rPr lang="pl-PL" sz="1800" dirty="0"/>
              <a:t>Dwa wejścia tachometryczne</a:t>
            </a:r>
          </a:p>
          <a:p>
            <a:pPr lvl="0"/>
            <a:r>
              <a:rPr lang="pl-PL" sz="1800" dirty="0"/>
              <a:t>Dwa 24-bitowe generatory sygnałów</a:t>
            </a:r>
          </a:p>
          <a:p>
            <a:pPr lvl="0"/>
            <a:r>
              <a:rPr lang="pl-PL" sz="1800" dirty="0"/>
              <a:t>Odbiór sygnału GPS</a:t>
            </a:r>
          </a:p>
          <a:p>
            <a:pPr lvl="0"/>
            <a:r>
              <a:rPr lang="pl-PL" sz="1800" dirty="0"/>
              <a:t>Interfejs bezprzewodowy Bluetooth</a:t>
            </a:r>
          </a:p>
          <a:p>
            <a:pPr lvl="0"/>
            <a:r>
              <a:rPr lang="pl-PL" sz="1800" dirty="0"/>
              <a:t>Pojedynczy interfejs magistrali CAN</a:t>
            </a:r>
          </a:p>
          <a:p>
            <a:pPr lvl="0"/>
            <a:r>
              <a:rPr lang="pl-PL" sz="1800" dirty="0"/>
              <a:t>Gniazdo Compact Flash, umożliwiające zastosowanie lokalnej karty pomięci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6624736" cy="19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/>
              <a:t>Rejestrator LMS SCADAS MOBILE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Schemat wejścia modułu </a:t>
            </a:r>
            <a:r>
              <a:rPr lang="pl-PL" sz="1800" dirty="0" smtClean="0"/>
              <a:t>V8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Pamięć wewnętrzna TEDS (</a:t>
            </a:r>
            <a:r>
              <a:rPr lang="pl-PL" sz="1800" dirty="0" err="1"/>
              <a:t>Transducer</a:t>
            </a:r>
            <a:r>
              <a:rPr lang="pl-PL" sz="1800" dirty="0"/>
              <a:t> </a:t>
            </a:r>
            <a:r>
              <a:rPr lang="pl-PL" sz="1800" dirty="0" err="1"/>
              <a:t>Electronic</a:t>
            </a:r>
            <a:r>
              <a:rPr lang="pl-PL" sz="1800" dirty="0"/>
              <a:t> Data </a:t>
            </a:r>
            <a:r>
              <a:rPr lang="pl-PL" sz="1800" dirty="0" err="1"/>
              <a:t>Sheet</a:t>
            </a:r>
            <a:r>
              <a:rPr lang="pl-PL" sz="1800" dirty="0"/>
              <a:t>) przechowuje informacje o rodzaju czujnika i jego czułości. Rozwiązanie to wspomaga użytkownika w kalibracji urządzenia oraz w ustawieniach parametrów pomiarowych takich jak filtr korekcyjny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2" y="2060848"/>
            <a:ext cx="8019176" cy="19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/>
              <a:t>Rejestrator LMS SCADAS MOBILE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Schemat wejścia modułu </a:t>
            </a:r>
            <a:r>
              <a:rPr lang="pl-PL" sz="1800" dirty="0" smtClean="0"/>
              <a:t>V8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Scalony Układ </a:t>
            </a:r>
            <a:r>
              <a:rPr lang="pl-PL" sz="1800" dirty="0" err="1"/>
              <a:t>Piezolektryczny</a:t>
            </a:r>
            <a:r>
              <a:rPr lang="pl-PL" sz="1800" dirty="0"/>
              <a:t> (ICP) czujników zawiera wbudowany mikroelektroniczny układ kondycjonujący, który wykorzystuje tylko dwa przewody. Ten zespół obwodów elektrycznych wymaga stałoprądowego zasilania i służy do przekształcania sygnału ładunkowego o wysokiej impedancji, który powstaje w przetworniku piezoelektrycznym, na sygnał napięciowy o niskiej impedancji. Z czujnikami typu ICP można stosować niedrogie kable  koncentryczne  lub  dwużyłowe.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2" y="2060848"/>
            <a:ext cx="8019176" cy="19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/>
              <a:t>Rejestrator LMS SCADAS MOBILE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Schemat wejścia modułu </a:t>
            </a:r>
            <a:r>
              <a:rPr lang="pl-PL" sz="1800" dirty="0" smtClean="0"/>
              <a:t>V8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Filtr </a:t>
            </a:r>
            <a:r>
              <a:rPr lang="pl-PL" sz="1800" dirty="0" err="1"/>
              <a:t>antyaliasingowy</a:t>
            </a:r>
            <a:r>
              <a:rPr lang="pl-PL" sz="1800" dirty="0"/>
              <a:t> należy do filtrów dolnoprzepustowych, tj. eliminuje wszystkie składowe o częstotliwości powyżej pewnej określonej wartości. Wybieramy na początku </a:t>
            </a:r>
            <a:r>
              <a:rPr lang="pl-PL" sz="1800" dirty="0" smtClean="0"/>
              <a:t>tę </a:t>
            </a:r>
            <a:r>
              <a:rPr lang="pl-PL" sz="1800" dirty="0"/>
              <a:t>wartość, dobieramy odpowiedni filtr i próbkujemy przefiltrowany sygnał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2" y="2060848"/>
            <a:ext cx="8019176" cy="19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Akcelerometry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Akcelerometr </a:t>
            </a:r>
            <a:r>
              <a:rPr lang="pl-PL" sz="1800" dirty="0" smtClean="0"/>
              <a:t>356A16 to </a:t>
            </a:r>
            <a:r>
              <a:rPr lang="pl-PL" sz="1800" dirty="0"/>
              <a:t>trójosiowy akcelerometr piezoelektryczny firmy PCB </a:t>
            </a:r>
            <a:r>
              <a:rPr lang="pl-PL" sz="1800" dirty="0" err="1"/>
              <a:t>Piezotronics</a:t>
            </a:r>
            <a:r>
              <a:rPr lang="pl-PL" sz="1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38745"/>
            <a:ext cx="1828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2636912"/>
            <a:ext cx="3291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Tabela. Parametry akcelerometru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45893"/>
              </p:ext>
            </p:extLst>
          </p:nvPr>
        </p:nvGraphicFramePr>
        <p:xfrm>
          <a:off x="579438" y="304376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Times New Roman"/>
                        </a:rPr>
                        <a:t>Parametr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Zakres [SI]</a:t>
                      </a:r>
                      <a:endParaRPr lang="pl-PL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Czułość (±10 %)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10.2 </a:t>
                      </a:r>
                      <a:r>
                        <a:rPr lang="pl-PL" sz="1800" dirty="0" err="1">
                          <a:effectLst/>
                          <a:latin typeface="+mn-lt"/>
                          <a:ea typeface="Times New Roman"/>
                        </a:rPr>
                        <a:t>mV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/(m/s²)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Zakres pomiarowy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±490 m/s² pk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Zakres częstotliwości (oś y lub z) (±5 %)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0.5 - 5000 Hz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Zakres częstotliwości (oś x) (±5 %)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0.5 - 4500 Hz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Częstotliwość rezonansowa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≥25 kHz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Nieliniowość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≤1 %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Limit przeciążenia (wstrząsy)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±68600 m/s² pk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Zakres temperatury pracy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-54 do +80 °C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pl-PL" dirty="0" smtClean="0"/>
              <a:t>Akcelerometry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Akcelerometr </a:t>
            </a:r>
            <a:r>
              <a:rPr lang="pl-PL" sz="1800" dirty="0" smtClean="0"/>
              <a:t>356A16 to </a:t>
            </a:r>
            <a:r>
              <a:rPr lang="pl-PL" sz="1800" dirty="0"/>
              <a:t>trójosiowy akcelerometr piezoelektryczny firmy PCB </a:t>
            </a:r>
            <a:r>
              <a:rPr lang="pl-PL" sz="1800" dirty="0" err="1"/>
              <a:t>Piezotronics</a:t>
            </a:r>
            <a:r>
              <a:rPr lang="pl-PL" sz="1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38745"/>
            <a:ext cx="1828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2636912"/>
            <a:ext cx="3291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Tabela. Parametry akcelerometru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64504"/>
              </p:ext>
            </p:extLst>
          </p:nvPr>
        </p:nvGraphicFramePr>
        <p:xfrm>
          <a:off x="579438" y="3043768"/>
          <a:ext cx="6096000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Times New Roman"/>
                        </a:rPr>
                        <a:t>Parametr fizyczny</a:t>
                      </a:r>
                      <a:endParaRPr lang="pl-PL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Element pomiarowy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Ceramiczny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Materiał obudowy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Aluminium anodowane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Uszczelnienie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Epoksydowe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Wysokość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14.0 mm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Długość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20.3 mm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Szerokość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14.0 mm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Masa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n-lt"/>
                          <a:ea typeface="Times New Roman"/>
                        </a:rPr>
                        <a:t>7.4 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Złącze elektryczne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n-lt"/>
                          <a:ea typeface="Times New Roman"/>
                        </a:rPr>
                        <a:t>1/4-28 4-Pin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9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776</Words>
  <Application>Microsoft Office PowerPoint</Application>
  <PresentationFormat>Pokaz na ekranie (4:3)</PresentationFormat>
  <Paragraphs>174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Motyw pakietu Office</vt:lpstr>
      <vt:lpstr>DIAGNOSTYKA UKŁADÓW MECHANICZNYCH</vt:lpstr>
      <vt:lpstr>Agenda</vt:lpstr>
      <vt:lpstr>Rejestrator LMS SCADAS MOBILE</vt:lpstr>
      <vt:lpstr>Rejestrator LMS SCADAS MOBILE</vt:lpstr>
      <vt:lpstr>Rejestrator LMS SCADAS MOBILE</vt:lpstr>
      <vt:lpstr>Rejestrator LMS SCADAS MOBILE</vt:lpstr>
      <vt:lpstr>Rejestrator LMS SCADAS MOBILE</vt:lpstr>
      <vt:lpstr>Akcelerometry</vt:lpstr>
      <vt:lpstr>Akcelerometry</vt:lpstr>
      <vt:lpstr>Akcelerometry</vt:lpstr>
      <vt:lpstr>Akcelerometry</vt:lpstr>
      <vt:lpstr>Kalibracja akcelerometrów</vt:lpstr>
      <vt:lpstr>Montaż czujników</vt:lpstr>
      <vt:lpstr>Montaż czujników</vt:lpstr>
      <vt:lpstr>Montaż czujników</vt:lpstr>
      <vt:lpstr>Wzbudnik do badań modalnych</vt:lpstr>
      <vt:lpstr>Wzbudnik do testów wytrzym.</vt:lpstr>
      <vt:lpstr>Wzbudnik do testów wytrzym.</vt:lpstr>
      <vt:lpstr>Wzbudnik do testów wytrzym.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DIAGNOSTYKA UKŁADÓW MECHATRONICZNYCH</dc:title>
  <cp:lastModifiedBy>Admin</cp:lastModifiedBy>
  <cp:revision>61</cp:revision>
  <dcterms:modified xsi:type="dcterms:W3CDTF">2023-03-05T12:44:59Z</dcterms:modified>
</cp:coreProperties>
</file>