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video/unknown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62" r:id="rId3"/>
    <p:sldId id="352" r:id="rId4"/>
    <p:sldId id="353" r:id="rId5"/>
    <p:sldId id="365" r:id="rId6"/>
    <p:sldId id="366" r:id="rId7"/>
    <p:sldId id="367" r:id="rId8"/>
    <p:sldId id="368" r:id="rId9"/>
    <p:sldId id="370" r:id="rId10"/>
    <p:sldId id="371" r:id="rId11"/>
    <p:sldId id="369" r:id="rId12"/>
    <p:sldId id="372" r:id="rId13"/>
    <p:sldId id="373" r:id="rId14"/>
    <p:sldId id="374" r:id="rId15"/>
    <p:sldId id="375" r:id="rId16"/>
    <p:sldId id="376" r:id="rId17"/>
    <p:sldId id="382" r:id="rId18"/>
    <p:sldId id="377" r:id="rId19"/>
    <p:sldId id="378" r:id="rId20"/>
    <p:sldId id="383" r:id="rId21"/>
    <p:sldId id="379" r:id="rId22"/>
    <p:sldId id="384" r:id="rId23"/>
    <p:sldId id="380" r:id="rId24"/>
    <p:sldId id="381" r:id="rId25"/>
    <p:sldId id="385" r:id="rId26"/>
    <p:sldId id="386" r:id="rId27"/>
    <p:sldId id="387" r:id="rId2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17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gif"/><Relationship Id="rId1" Type="http://schemas.microsoft.com/office/2007/relationships/media" Target="../media/media2.gif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gif"/><Relationship Id="rId1" Type="http://schemas.microsoft.com/office/2007/relationships/media" Target="../media/media3.gif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gif"/><Relationship Id="rId1" Type="http://schemas.microsoft.com/office/2007/relationships/media" Target="../media/media1.gif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gif"/><Relationship Id="rId1" Type="http://schemas.microsoft.com/office/2007/relationships/media" Target="../media/media2.gif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gif"/><Relationship Id="rId1" Type="http://schemas.microsoft.com/office/2007/relationships/media" Target="../media/media1.gi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DIAGNOSTYKA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Kierunek: I ME DU</a:t>
            </a:r>
            <a:endParaRPr lang="pl-PL" dirty="0" smtClean="0"/>
          </a:p>
          <a:p>
            <a:r>
              <a:rPr lang="pl-PL" dirty="0" smtClean="0"/>
              <a:t>Wykład 6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662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turbin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/>
              <a:t>Oto </a:t>
            </a:r>
            <a:r>
              <a:rPr lang="pl-PL" sz="1800" dirty="0"/>
              <a:t>kilka „typowych” </a:t>
            </a:r>
            <a:r>
              <a:rPr lang="pl-PL" sz="1800" dirty="0" smtClean="0"/>
              <a:t>kształtów </a:t>
            </a:r>
            <a:r>
              <a:rPr lang="pl-PL" sz="1800" dirty="0"/>
              <a:t>orbity dla typowych warunków awarii. Jest to prezentowane w celu zainteresowania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i </a:t>
            </a:r>
            <a:r>
              <a:rPr lang="pl-PL" sz="1800" dirty="0"/>
              <a:t>jako wprowadzenie do tematu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r>
              <a:rPr lang="pl-PL" sz="1800" dirty="0"/>
              <a:t>Brak równowagi </a:t>
            </a:r>
            <a:r>
              <a:rPr lang="pl-PL" sz="1800" dirty="0" err="1" smtClean="0"/>
              <a:t>sopwoduje</a:t>
            </a:r>
            <a:r>
              <a:rPr lang="pl-PL" sz="1800" dirty="0" smtClean="0"/>
              <a:t> </a:t>
            </a:r>
            <a:r>
              <a:rPr lang="pl-PL" sz="1800" dirty="0"/>
              <a:t>orbitę kołową. Gdyby sztywność pionowa i pozioma były równe, otrzymalibyśmy idealne koło. W większości przypadków orbita będzie lekko eliptyczna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r>
              <a:rPr lang="pl-PL" sz="1800" dirty="0"/>
              <a:t>Brak </a:t>
            </a:r>
            <a:r>
              <a:rPr lang="pl-PL" sz="1800" dirty="0" smtClean="0"/>
              <a:t>wyosiowania </a:t>
            </a:r>
            <a:r>
              <a:rPr lang="pl-PL" sz="1800" dirty="0"/>
              <a:t>spowoduje, że </a:t>
            </a:r>
            <a:r>
              <a:rPr lang="pl-PL" sz="1800" dirty="0" smtClean="0"/>
              <a:t>kształt </a:t>
            </a:r>
            <a:r>
              <a:rPr lang="pl-PL" sz="1800" dirty="0"/>
              <a:t>orbity będzie bardziej </a:t>
            </a:r>
            <a:r>
              <a:rPr lang="pl-PL" sz="1800" dirty="0" smtClean="0"/>
              <a:t>eliptyczny. </a:t>
            </a:r>
            <a:r>
              <a:rPr lang="pl-PL" sz="1800" dirty="0"/>
              <a:t>Zmiana fazy i częstotliwość 2X powoduje kształt eliptyczny — ale pamiętaj, że istnieją inne możliwe źródła wyższych częstotliwości.</a:t>
            </a:r>
          </a:p>
          <a:p>
            <a:pPr marL="0" indent="0" algn="just">
              <a:buNone/>
            </a:pPr>
            <a:endParaRPr lang="pl-PL" sz="1800" dirty="0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600200"/>
            <a:ext cx="2903472" cy="2194750"/>
          </a:xfr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361" y="4099328"/>
            <a:ext cx="2918713" cy="220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65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turbin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/>
              <a:t>Wspomniany </a:t>
            </a:r>
            <a:r>
              <a:rPr lang="pl-PL" sz="1800" dirty="0"/>
              <a:t>wcześniej wir </a:t>
            </a:r>
            <a:r>
              <a:rPr lang="pl-PL" sz="1800" dirty="0" smtClean="0"/>
              <a:t>oleju </a:t>
            </a:r>
            <a:r>
              <a:rPr lang="pl-PL" sz="1800" dirty="0"/>
              <a:t>można również wykryć za pomocą </a:t>
            </a:r>
            <a:r>
              <a:rPr lang="pl-PL" sz="1800" dirty="0" smtClean="0"/>
              <a:t>analizy </a:t>
            </a:r>
            <a:r>
              <a:rPr lang="pl-PL" sz="1800" dirty="0"/>
              <a:t>orbity. Biorąc pod uwagę, że spodziewamy się, że składowa częstotliwościowa będzie wynosić około </a:t>
            </a:r>
            <a:r>
              <a:rPr lang="pl-PL" sz="1800" dirty="0" smtClean="0"/>
              <a:t>42% </a:t>
            </a:r>
            <a:r>
              <a:rPr lang="pl-PL" sz="1800" dirty="0"/>
              <a:t>— </a:t>
            </a:r>
            <a:r>
              <a:rPr lang="pl-PL" sz="1800" dirty="0" smtClean="0"/>
              <a:t>48% częstotliwości obrotów </a:t>
            </a:r>
            <a:r>
              <a:rPr lang="pl-PL" sz="1800" dirty="0"/>
              <a:t>wału, zobaczymy pętle w większej pętli.</a:t>
            </a:r>
          </a:p>
        </p:txBody>
      </p:sp>
      <p:pic>
        <p:nvPicPr>
          <p:cNvPr id="5" name="Oil whirl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8200" y="2324100"/>
            <a:ext cx="4038600" cy="3078163"/>
          </a:xfrm>
        </p:spPr>
      </p:pic>
    </p:spTree>
    <p:extLst>
      <p:ext uri="{BB962C8B-B14F-4D97-AF65-F5344CB8AC3E}">
        <p14:creationId xmlns:p14="http://schemas.microsoft.com/office/powerpoint/2010/main" val="309898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Diagnostyka turbin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Składowe częstotliwości </a:t>
            </a:r>
            <a:r>
              <a:rPr lang="pl-PL" sz="1800" dirty="0" err="1" smtClean="0"/>
              <a:t>półrzędowe</a:t>
            </a:r>
            <a:r>
              <a:rPr lang="pl-PL" sz="1800" dirty="0" smtClean="0"/>
              <a:t> </a:t>
            </a:r>
            <a:r>
              <a:rPr lang="pl-PL" sz="1800" dirty="0"/>
              <a:t>generowane w wyniku tarcia lub luzowania wału również wygenerują drugą pętlę, jednak podczas gdy druga pętla dla wiru oleju będzie wydawała się poruszać wokół orbity, druga pętla dla tarcia i luzów pozostanie nieruchoma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r>
              <a:rPr lang="pl-PL" sz="1800" dirty="0"/>
              <a:t>Istnieje wiele innych warunków usterek, które można wykryć za pomocą </a:t>
            </a:r>
            <a:r>
              <a:rPr lang="pl-PL" sz="1800" dirty="0" smtClean="0"/>
              <a:t>analizy </a:t>
            </a:r>
            <a:r>
              <a:rPr lang="pl-PL" sz="1800" dirty="0"/>
              <a:t>orbity, w tym otarcia, luzy, rezonanse (podczas rozruchów). Jednak ten kurs nie omawia ich dalej.</a:t>
            </a:r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712" y="2761996"/>
            <a:ext cx="2941575" cy="2202371"/>
          </a:xfrm>
        </p:spPr>
      </p:pic>
    </p:spTree>
    <p:extLst>
      <p:ext uri="{BB962C8B-B14F-4D97-AF65-F5344CB8AC3E}">
        <p14:creationId xmlns:p14="http://schemas.microsoft.com/office/powerpoint/2010/main" val="81518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</a:t>
            </a:r>
            <a:r>
              <a:rPr lang="pl-PL" dirty="0" smtClean="0"/>
              <a:t>pomp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W powszechnym użyciu jest wiele typów pomp, a ich </a:t>
            </a:r>
            <a:r>
              <a:rPr lang="pl-PL" sz="1800" dirty="0" smtClean="0"/>
              <a:t>charakterystyki </a:t>
            </a:r>
            <a:r>
              <a:rPr lang="pl-PL" sz="1800" dirty="0"/>
              <a:t>drgań różnią się w szerokim zakresie. Podczas monitorowania wibracji pompy ważne jest, aby warunki pracy były spójne </a:t>
            </a:r>
            <a:r>
              <a:rPr lang="pl-PL" sz="1800" dirty="0" smtClean="0"/>
              <a:t>podczas </a:t>
            </a:r>
            <a:r>
              <a:rPr lang="pl-PL" sz="1800" dirty="0"/>
              <a:t>kolejnych </a:t>
            </a:r>
            <a:r>
              <a:rPr lang="pl-PL" sz="1800" dirty="0" smtClean="0"/>
              <a:t>pomiarów, żeby </a:t>
            </a:r>
            <a:r>
              <a:rPr lang="pl-PL" sz="1800" dirty="0"/>
              <a:t>zapewnić spójne wzorce wibracji. Ciśnienie ssania, ciśnienie tłoczenia, a zwłaszcza indukcja powietrza i kawitacja mają duży wpływ na </a:t>
            </a:r>
            <a:r>
              <a:rPr lang="pl-PL" sz="1800" dirty="0" smtClean="0"/>
              <a:t>wzorzec </a:t>
            </a:r>
            <a:r>
              <a:rPr lang="pl-PL" sz="1800" dirty="0"/>
              <a:t>wibracji.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909523"/>
            <a:ext cx="4038600" cy="1907317"/>
          </a:xfrm>
        </p:spPr>
      </p:pic>
    </p:spTree>
    <p:extLst>
      <p:ext uri="{BB962C8B-B14F-4D97-AF65-F5344CB8AC3E}">
        <p14:creationId xmlns:p14="http://schemas.microsoft.com/office/powerpoint/2010/main" val="86799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</a:t>
            </a:r>
            <a:r>
              <a:rPr lang="pl-PL" dirty="0" smtClean="0"/>
              <a:t>pomp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Pompy odśrodkowe zawsze mają wyraźną składową wibracji przy częstotliwości przechodzenia </a:t>
            </a:r>
            <a:r>
              <a:rPr lang="pl-PL" sz="1800" dirty="0" smtClean="0"/>
              <a:t>łopatek (</a:t>
            </a:r>
            <a:r>
              <a:rPr lang="pl-PL" sz="1800" dirty="0" err="1" smtClean="0"/>
              <a:t>vane</a:t>
            </a:r>
            <a:r>
              <a:rPr lang="pl-PL" sz="1800" dirty="0" smtClean="0"/>
              <a:t> pass - PV), </a:t>
            </a:r>
            <a:r>
              <a:rPr lang="pl-PL" sz="1800" dirty="0"/>
              <a:t>która jest liczbą łopatek wirnika pomnożoną przez </a:t>
            </a:r>
            <a:r>
              <a:rPr lang="pl-PL" sz="1800" dirty="0" smtClean="0"/>
              <a:t>częstotliwość obrotów. </a:t>
            </a:r>
            <a:r>
              <a:rPr lang="pl-PL" sz="1800" dirty="0"/>
              <a:t>Jeśli </a:t>
            </a:r>
            <a:r>
              <a:rPr lang="pl-PL" sz="1800" dirty="0" smtClean="0"/>
              <a:t>amplituda dla PV </a:t>
            </a:r>
            <a:r>
              <a:rPr lang="pl-PL" sz="1800" dirty="0"/>
              <a:t>znacznie wzrasta, zwykle oznacza to problem wewnętrzny, taki jak erozja wirników lub problem związany z przepływem, lub ewentualnie niewspółosiowość. W takich pompach często występują również harmoniczne </a:t>
            </a:r>
            <a:r>
              <a:rPr lang="pl-PL" sz="1800" dirty="0" smtClean="0"/>
              <a:t>częstotliwości PV.</a:t>
            </a:r>
            <a:endParaRPr lang="pl-PL" sz="1800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405565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</a:t>
            </a:r>
            <a:r>
              <a:rPr lang="pl-PL" dirty="0" smtClean="0"/>
              <a:t>pomp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Pompy zębate są powszechnie używane do pompowania oleju smarnego i prawie zawsze mają silny składnik wibracji przy częstotliwości </a:t>
            </a:r>
            <a:r>
              <a:rPr lang="pl-PL" sz="1800" dirty="0" smtClean="0"/>
              <a:t>zazębienia</a:t>
            </a:r>
            <a:r>
              <a:rPr lang="pl-PL" sz="1800" dirty="0"/>
              <a:t> </a:t>
            </a:r>
            <a:r>
              <a:rPr lang="pl-PL" sz="1800" dirty="0" smtClean="0"/>
              <a:t>GM.</a:t>
            </a:r>
          </a:p>
          <a:p>
            <a:pPr marL="0" indent="0" algn="just">
              <a:buNone/>
            </a:pPr>
            <a:r>
              <a:rPr lang="pl-PL" sz="1800" dirty="0"/>
              <a:t>Ten składnik będzie w dużym stopniu zależny od ciśnienia wyjściowego pompy. Jeśli </a:t>
            </a:r>
            <a:r>
              <a:rPr lang="pl-PL" sz="1800" dirty="0" smtClean="0"/>
              <a:t>amplitudy częstotliwości związanych z zazębieniem zmienią </a:t>
            </a:r>
            <a:r>
              <a:rPr lang="pl-PL" sz="1800" dirty="0"/>
              <a:t>się znacząco, np. </a:t>
            </a:r>
            <a:r>
              <a:rPr lang="pl-PL" sz="1800" dirty="0" smtClean="0"/>
              <a:t>występuje nagłe </a:t>
            </a:r>
            <a:r>
              <a:rPr lang="pl-PL" sz="1800" dirty="0"/>
              <a:t>pojawienie się </a:t>
            </a:r>
            <a:r>
              <a:rPr lang="pl-PL" sz="1800" dirty="0" smtClean="0"/>
              <a:t>harmonicznych GM </a:t>
            </a:r>
            <a:r>
              <a:rPr lang="pl-PL" sz="1800" dirty="0"/>
              <a:t>lub wstęg </a:t>
            </a:r>
            <a:r>
              <a:rPr lang="pl-PL" sz="1800" dirty="0" smtClean="0"/>
              <a:t>bocznych wokół GM </a:t>
            </a:r>
            <a:r>
              <a:rPr lang="pl-PL" sz="1800" dirty="0"/>
              <a:t>w widmie drgań, może to wskazywać na pęknięcie lub </a:t>
            </a:r>
            <a:r>
              <a:rPr lang="pl-PL" sz="1800" dirty="0" smtClean="0"/>
              <a:t>inne uszkodzenie zęba</a:t>
            </a:r>
            <a:r>
              <a:rPr lang="pl-PL" sz="1800" dirty="0"/>
              <a:t>.</a:t>
            </a:r>
          </a:p>
          <a:p>
            <a:pPr marL="0" indent="0" algn="just">
              <a:buNone/>
            </a:pPr>
            <a:endParaRPr lang="pl-PL" sz="1800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169646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</a:t>
            </a:r>
            <a:r>
              <a:rPr lang="pl-PL" dirty="0" smtClean="0"/>
              <a:t>wentylatorów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Większość wentylatorów to wentylatory śmigłowe o przepływie osiowym lub odśrodkowe. Wentylatory są podatne na nierównomierne gromadzenie się zanieczyszczeń na łopatkach, zwłaszcza gdy pracują z cząsteczkami – </a:t>
            </a:r>
            <a:r>
              <a:rPr lang="pl-PL" sz="1800" dirty="0" smtClean="0"/>
              <a:t>zanieczyszczonym powietrzem </a:t>
            </a:r>
            <a:r>
              <a:rPr lang="pl-PL" sz="1800" dirty="0"/>
              <a:t>lub gazem. Powoduje to brak równowagi i należy </a:t>
            </a:r>
            <a:r>
              <a:rPr lang="pl-PL" sz="1800" dirty="0" smtClean="0"/>
              <a:t>to </a:t>
            </a:r>
            <a:r>
              <a:rPr lang="pl-PL" sz="1800" dirty="0"/>
              <a:t>skorygować, gdy tylko zostanie zdiagnozowane</a:t>
            </a:r>
            <a:r>
              <a:rPr lang="pl-PL" sz="1800" dirty="0" smtClean="0"/>
              <a:t>.</a:t>
            </a:r>
          </a:p>
        </p:txBody>
      </p:sp>
      <p:pic>
        <p:nvPicPr>
          <p:cNvPr id="8" name="Symbol zastępczy zawartości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296443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</a:t>
            </a:r>
            <a:r>
              <a:rPr lang="pl-PL" dirty="0" smtClean="0"/>
              <a:t>wentylatorów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/>
              <a:t>Jeśli </a:t>
            </a:r>
            <a:r>
              <a:rPr lang="pl-PL" sz="1800" dirty="0"/>
              <a:t>wentylator jest wysunięty, co jest bardzo częste, wówczas poziom wibracji 1X będzie również wysoki w kierunku osiowym</a:t>
            </a:r>
            <a:r>
              <a:rPr lang="pl-PL" sz="1800" dirty="0" smtClean="0"/>
              <a:t>.</a:t>
            </a:r>
            <a:endParaRPr lang="pl-PL" sz="1800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  <p:cxnSp>
        <p:nvCxnSpPr>
          <p:cNvPr id="7" name="Łącznik prosty 6"/>
          <p:cNvCxnSpPr/>
          <p:nvPr/>
        </p:nvCxnSpPr>
        <p:spPr>
          <a:xfrm>
            <a:off x="6300192" y="2132856"/>
            <a:ext cx="151216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/>
          <p:cNvCxnSpPr/>
          <p:nvPr/>
        </p:nvCxnSpPr>
        <p:spPr>
          <a:xfrm>
            <a:off x="7452320" y="2060848"/>
            <a:ext cx="2160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/>
          <p:cNvCxnSpPr/>
          <p:nvPr/>
        </p:nvCxnSpPr>
        <p:spPr>
          <a:xfrm>
            <a:off x="7452320" y="2204864"/>
            <a:ext cx="2160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/>
          <p:cNvCxnSpPr/>
          <p:nvPr/>
        </p:nvCxnSpPr>
        <p:spPr>
          <a:xfrm>
            <a:off x="6732240" y="2060848"/>
            <a:ext cx="2160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>
            <a:off x="6732240" y="2204864"/>
            <a:ext cx="2160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/>
        </p:nvSpPr>
        <p:spPr>
          <a:xfrm>
            <a:off x="7812360" y="1988840"/>
            <a:ext cx="360040" cy="2880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6" name="Łącznik prosty 15"/>
          <p:cNvCxnSpPr/>
          <p:nvPr/>
        </p:nvCxnSpPr>
        <p:spPr>
          <a:xfrm>
            <a:off x="7812360" y="1988840"/>
            <a:ext cx="360040" cy="2880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/>
          <p:cNvCxnSpPr/>
          <p:nvPr/>
        </p:nvCxnSpPr>
        <p:spPr>
          <a:xfrm flipH="1">
            <a:off x="7812360" y="1988840"/>
            <a:ext cx="360040" cy="2880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y 39"/>
          <p:cNvCxnSpPr/>
          <p:nvPr/>
        </p:nvCxnSpPr>
        <p:spPr>
          <a:xfrm>
            <a:off x="6201758" y="2563549"/>
            <a:ext cx="1788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40"/>
          <p:cNvCxnSpPr/>
          <p:nvPr/>
        </p:nvCxnSpPr>
        <p:spPr>
          <a:xfrm>
            <a:off x="6290348" y="2131501"/>
            <a:ext cx="90264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Łącznik prosty 41"/>
          <p:cNvCxnSpPr/>
          <p:nvPr/>
        </p:nvCxnSpPr>
        <p:spPr>
          <a:xfrm flipH="1">
            <a:off x="6201758" y="2131501"/>
            <a:ext cx="88590" cy="4459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Łącznik prosty 49"/>
          <p:cNvCxnSpPr/>
          <p:nvPr/>
        </p:nvCxnSpPr>
        <p:spPr>
          <a:xfrm flipV="1">
            <a:off x="6207763" y="1689570"/>
            <a:ext cx="17885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Łącznik prosty 50"/>
          <p:cNvCxnSpPr/>
          <p:nvPr/>
        </p:nvCxnSpPr>
        <p:spPr>
          <a:xfrm flipV="1">
            <a:off x="6296353" y="1686861"/>
            <a:ext cx="90264" cy="4320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Łącznik prosty 51"/>
          <p:cNvCxnSpPr/>
          <p:nvPr/>
        </p:nvCxnSpPr>
        <p:spPr>
          <a:xfrm flipH="1" flipV="1">
            <a:off x="6207763" y="1686861"/>
            <a:ext cx="88590" cy="4459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y ze strzałką 57"/>
          <p:cNvCxnSpPr/>
          <p:nvPr/>
        </p:nvCxnSpPr>
        <p:spPr>
          <a:xfrm>
            <a:off x="5247785" y="2131501"/>
            <a:ext cx="953973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9" name="Prostokąt 58"/>
          <p:cNvSpPr/>
          <p:nvPr/>
        </p:nvSpPr>
        <p:spPr>
          <a:xfrm>
            <a:off x="5215689" y="1905801"/>
            <a:ext cx="10181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200" dirty="0" smtClean="0"/>
              <a:t>pomiar drgań</a:t>
            </a:r>
          </a:p>
          <a:p>
            <a:pPr algn="ctr"/>
            <a:r>
              <a:rPr lang="pl-PL" sz="1200" dirty="0" smtClean="0"/>
              <a:t> osiowych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338412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wentylatorów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Jeśli </a:t>
            </a:r>
            <a:r>
              <a:rPr lang="pl-PL" sz="1800" dirty="0" smtClean="0"/>
              <a:t>którakolwiek </a:t>
            </a:r>
            <a:r>
              <a:rPr lang="pl-PL" sz="1800" dirty="0"/>
              <a:t>z </a:t>
            </a:r>
            <a:r>
              <a:rPr lang="pl-PL" sz="1800" dirty="0" smtClean="0"/>
              <a:t>łopatek </a:t>
            </a:r>
            <a:r>
              <a:rPr lang="pl-PL" sz="1800" dirty="0"/>
              <a:t>ulegnie deformacji, pęknięciu lub złamaniu, </a:t>
            </a:r>
            <a:r>
              <a:rPr lang="pl-PL" sz="1800" dirty="0" smtClean="0"/>
              <a:t>amplituda drgań dla częstotliwości przejścia łopatki (BP – blade pass) wzrośnie</a:t>
            </a:r>
            <a:r>
              <a:rPr lang="pl-PL" sz="1800" dirty="0"/>
              <a:t>, a jeśli </a:t>
            </a:r>
            <a:r>
              <a:rPr lang="pl-PL" sz="1800" dirty="0" smtClean="0"/>
              <a:t>uszkodzonych jest </a:t>
            </a:r>
            <a:r>
              <a:rPr lang="pl-PL" sz="1800" dirty="0"/>
              <a:t>wiele </a:t>
            </a:r>
            <a:r>
              <a:rPr lang="pl-PL" sz="1800" dirty="0" smtClean="0"/>
              <a:t>łopatek, </a:t>
            </a:r>
            <a:r>
              <a:rPr lang="pl-PL" sz="1800" dirty="0"/>
              <a:t>czasami wokół częstotliwości </a:t>
            </a:r>
            <a:r>
              <a:rPr lang="pl-PL" sz="1800" dirty="0" smtClean="0"/>
              <a:t>BP występują wstęgi boczne BP±1X. </a:t>
            </a:r>
            <a:r>
              <a:rPr lang="pl-PL" sz="1800" dirty="0"/>
              <a:t>Jeśli występuje problem z luzem, będą również obecne </a:t>
            </a:r>
            <a:r>
              <a:rPr lang="pl-PL" sz="1800" dirty="0" smtClean="0"/>
              <a:t>harmoniczne BP.</a:t>
            </a:r>
            <a:endParaRPr lang="pl-PL" sz="1800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97344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wentylatorów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Częstym problemem wentylatorów promieniowych jest nierównomierny rozkład prędkości powietrza nawiewanego na wlocie, co powoduje zwiększone poziomy drgań przy </a:t>
            </a:r>
            <a:r>
              <a:rPr lang="pl-PL" sz="1800" dirty="0" smtClean="0"/>
              <a:t>częstotliwości BP. </a:t>
            </a:r>
            <a:r>
              <a:rPr lang="pl-PL" sz="1800" dirty="0"/>
              <a:t>Jeśli wentylator nie jest wyważony i jest wysunięty, wysokie wibracje 1X wystąpią zarówno w kierunku osiowym, jak i promieniowym. Wadliwe </a:t>
            </a:r>
            <a:r>
              <a:rPr lang="pl-PL" sz="1800" dirty="0" smtClean="0"/>
              <a:t>łopatki </a:t>
            </a:r>
            <a:r>
              <a:rPr lang="pl-PL" sz="1800" dirty="0"/>
              <a:t>mogą również powodować </a:t>
            </a:r>
            <a:r>
              <a:rPr lang="pl-PL" sz="1800" dirty="0" smtClean="0"/>
              <a:t>wstęgi boczne wokół </a:t>
            </a:r>
            <a:r>
              <a:rPr lang="pl-PL" sz="1800" dirty="0"/>
              <a:t>częstotliwości </a:t>
            </a:r>
            <a:r>
              <a:rPr lang="pl-PL" sz="1800" dirty="0" smtClean="0"/>
              <a:t>BP.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21401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Agenda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pl-PL" sz="1800" dirty="0" smtClean="0"/>
              <a:t>Diagnostyka turbin parowych i gazowych.</a:t>
            </a:r>
          </a:p>
          <a:p>
            <a:pPr marL="514350" indent="-514350">
              <a:buAutoNum type="arabicPeriod"/>
            </a:pPr>
            <a:r>
              <a:rPr lang="pl-PL" sz="1800" dirty="0" smtClean="0"/>
              <a:t>Diagnostyka pomp.</a:t>
            </a:r>
          </a:p>
          <a:p>
            <a:pPr marL="514350" indent="-514350">
              <a:buAutoNum type="arabicPeriod"/>
            </a:pPr>
            <a:r>
              <a:rPr lang="pl-PL" sz="1800" dirty="0"/>
              <a:t>Diagnostyka </a:t>
            </a:r>
            <a:r>
              <a:rPr lang="pl-PL" sz="1800" dirty="0" smtClean="0"/>
              <a:t>wentylatorów.</a:t>
            </a:r>
          </a:p>
          <a:p>
            <a:pPr marL="514350" indent="-514350">
              <a:buAutoNum type="arabicPeriod"/>
            </a:pPr>
            <a:r>
              <a:rPr lang="pl-PL" sz="1800" dirty="0"/>
              <a:t>Diagnostyka </a:t>
            </a:r>
            <a:r>
              <a:rPr lang="pl-PL" sz="1800" dirty="0" smtClean="0"/>
              <a:t>sprężarek.</a:t>
            </a:r>
          </a:p>
          <a:p>
            <a:pPr marL="514350" indent="-514350">
              <a:buAutoNum type="arabicPeriod"/>
            </a:pPr>
            <a:r>
              <a:rPr lang="pl-PL" sz="1800" dirty="0"/>
              <a:t>Diagnostyka </a:t>
            </a:r>
            <a:r>
              <a:rPr lang="pl-PL" sz="1800" dirty="0" smtClean="0"/>
              <a:t>maszyn tłokowych.</a:t>
            </a:r>
          </a:p>
          <a:p>
            <a:pPr marL="514350" indent="-514350">
              <a:buAutoNum type="arabicPeriod"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38066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wentylatorów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/>
              <a:t>Zaleca </a:t>
            </a:r>
            <a:r>
              <a:rPr lang="pl-PL" sz="1800" dirty="0"/>
              <a:t>się wykonanie testu przy całkowicie otwartych przepustnicach, aby nie ograniczać przepływu powietrza. Zawsze upewnij się, że warunki testowe są powtarzalne, ponieważ zmiany w przepływie powietrza mają duży wpływ na odczyty drgań.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241257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</a:t>
            </a:r>
            <a:r>
              <a:rPr lang="pl-PL" dirty="0" smtClean="0"/>
              <a:t>sprężarek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Sprężarki odśrodkowe generują widma podobne do wentylatorów odśrodkowych, ponieważ częstotliwość </a:t>
            </a:r>
            <a:r>
              <a:rPr lang="pl-PL" sz="1800" dirty="0" smtClean="0"/>
              <a:t>przejścia </a:t>
            </a:r>
            <a:r>
              <a:rPr lang="pl-PL" sz="1800" dirty="0"/>
              <a:t>łopatek </a:t>
            </a:r>
            <a:r>
              <a:rPr lang="pl-PL" sz="1800" dirty="0" smtClean="0"/>
              <a:t>(CV) będzie dominująca</a:t>
            </a:r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r>
              <a:rPr lang="pl-PL" sz="1800" dirty="0"/>
              <a:t>CV = liczba łopatek x </a:t>
            </a:r>
            <a:r>
              <a:rPr lang="pl-PL" sz="1800" dirty="0" err="1" smtClean="0"/>
              <a:t>częst</a:t>
            </a:r>
            <a:r>
              <a:rPr lang="pl-PL" sz="1800" dirty="0" smtClean="0"/>
              <a:t>. obrotów </a:t>
            </a:r>
            <a:r>
              <a:rPr lang="pl-PL" sz="1800" dirty="0"/>
              <a:t>wału</a:t>
            </a:r>
          </a:p>
          <a:p>
            <a:pPr marL="0" indent="0" algn="just">
              <a:buNone/>
            </a:pPr>
            <a:endParaRPr lang="pl-PL" sz="1800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90543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sprężarek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Uszkodzone lub zerodowane łopatki spowodują wzrost poziomu wibracji przy częstotliwości </a:t>
            </a:r>
            <a:r>
              <a:rPr lang="pl-PL" sz="1800" dirty="0" smtClean="0"/>
              <a:t>CV </a:t>
            </a:r>
            <a:r>
              <a:rPr lang="pl-PL" sz="1800" dirty="0"/>
              <a:t>i zwykle wytwarzają wstęgi boczne 1X wokół tej częstotliwości.</a:t>
            </a:r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183269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sprężarek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/>
              <a:t>„Skok” </a:t>
            </a:r>
            <a:r>
              <a:rPr lang="pl-PL" sz="1800" dirty="0"/>
              <a:t>sprężarki to problem dynamiki płynów </a:t>
            </a:r>
            <a:r>
              <a:rPr lang="pl-PL" sz="1800" dirty="0" smtClean="0"/>
              <a:t>„na wylocie” sprężarki</a:t>
            </a:r>
            <a:r>
              <a:rPr lang="pl-PL" sz="1800" dirty="0"/>
              <a:t>, który zwykle powoduje wibracje o częstotliwości mniejszej niż </a:t>
            </a:r>
            <a:r>
              <a:rPr lang="pl-PL" sz="1800" dirty="0" smtClean="0"/>
              <a:t>1X. </a:t>
            </a:r>
            <a:r>
              <a:rPr lang="pl-PL" sz="1800" dirty="0"/>
              <a:t>Często jest to spowodowane niewłaściwym ciśnieniem wyjściowym.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278005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</a:t>
            </a:r>
            <a:r>
              <a:rPr lang="pl-PL" dirty="0" smtClean="0"/>
              <a:t>maszyn tłokowych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Najczęstszymi typami maszyn tłokowych są </a:t>
            </a:r>
            <a:r>
              <a:rPr lang="pl-PL" sz="1800" dirty="0" smtClean="0"/>
              <a:t>pompy </a:t>
            </a:r>
            <a:r>
              <a:rPr lang="pl-PL" sz="1800" dirty="0"/>
              <a:t>i sprężarki</a:t>
            </a:r>
            <a:r>
              <a:rPr lang="pl-PL" sz="1800" dirty="0" smtClean="0"/>
              <a:t> </a:t>
            </a:r>
            <a:r>
              <a:rPr lang="pl-PL" sz="1800" dirty="0"/>
              <a:t>tłokowe </a:t>
            </a:r>
            <a:r>
              <a:rPr lang="pl-PL" sz="1800" dirty="0" smtClean="0"/>
              <a:t>oraz </a:t>
            </a:r>
            <a:r>
              <a:rPr lang="pl-PL" sz="1800" dirty="0"/>
              <a:t>silniki spalinowe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r>
              <a:rPr lang="pl-PL" sz="1800" dirty="0"/>
              <a:t>Jeśli przyjrzysz się dokładnie ruchowi tłoka, zobaczysz, że istnieją dwa </a:t>
            </a:r>
            <a:r>
              <a:rPr lang="pl-PL" sz="1800" dirty="0" smtClean="0"/>
              <a:t>cykle ruchu tłoka na jeden obrót wału korbowego, </a:t>
            </a:r>
            <a:r>
              <a:rPr lang="pl-PL" sz="1800" dirty="0"/>
              <a:t>a zatem często zobaczysz w widmie </a:t>
            </a:r>
            <a:r>
              <a:rPr lang="pl-PL" sz="1800" dirty="0" smtClean="0"/>
              <a:t>szczyt pik dla częstotliwości </a:t>
            </a:r>
            <a:r>
              <a:rPr lang="pl-PL" sz="1800" dirty="0"/>
              <a:t>2X</a:t>
            </a:r>
            <a:r>
              <a:rPr lang="pl-PL" sz="1800" dirty="0" smtClean="0"/>
              <a:t>.</a:t>
            </a:r>
            <a:endParaRPr lang="pl-PL" sz="1800" dirty="0"/>
          </a:p>
        </p:txBody>
      </p:sp>
      <p:pic>
        <p:nvPicPr>
          <p:cNvPr id="5" name="Piston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8200" y="2228850"/>
            <a:ext cx="4038600" cy="3268663"/>
          </a:xfrm>
        </p:spPr>
      </p:pic>
    </p:spTree>
    <p:extLst>
      <p:ext uri="{BB962C8B-B14F-4D97-AF65-F5344CB8AC3E}">
        <p14:creationId xmlns:p14="http://schemas.microsoft.com/office/powerpoint/2010/main" val="263397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</a:t>
            </a:r>
            <a:r>
              <a:rPr lang="pl-PL" dirty="0" smtClean="0"/>
              <a:t>maszyn tłokowych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W przypadku silnika </a:t>
            </a:r>
            <a:r>
              <a:rPr lang="pl-PL" sz="1800" dirty="0" smtClean="0"/>
              <a:t>czterosuwowego, zapłon (suw pracy) następuje </a:t>
            </a:r>
            <a:r>
              <a:rPr lang="pl-PL" sz="1800" dirty="0"/>
              <a:t>co drugi </a:t>
            </a:r>
            <a:r>
              <a:rPr lang="pl-PL" sz="1800" dirty="0" smtClean="0"/>
              <a:t>obrót </a:t>
            </a:r>
            <a:r>
              <a:rPr lang="pl-PL" sz="1800" dirty="0"/>
              <a:t>wału korbowego</a:t>
            </a:r>
            <a:r>
              <a:rPr lang="pl-PL" sz="1800" dirty="0" smtClean="0"/>
              <a:t>, </a:t>
            </a:r>
            <a:r>
              <a:rPr lang="pl-PL" sz="1800" dirty="0"/>
              <a:t>co spowoduje silny szczyt przy </a:t>
            </a:r>
            <a:r>
              <a:rPr lang="pl-PL" sz="1800" dirty="0" smtClean="0"/>
              <a:t>0.5X.</a:t>
            </a:r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r>
              <a:rPr lang="pl-PL" sz="1800" dirty="0"/>
              <a:t>W przypadku silnika dwusuwowego, zapłon następuje jeden raz na obrót wału korbowego. Dlatego zobaczysz silny szczyt przy 1X.</a:t>
            </a:r>
          </a:p>
          <a:p>
            <a:pPr marL="0" indent="0" algn="just">
              <a:buNone/>
            </a:pPr>
            <a:endParaRPr lang="pl-PL" sz="1800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1714714"/>
            <a:ext cx="3523809" cy="1714286"/>
          </a:xfrm>
        </p:spPr>
      </p:pic>
      <p:pic>
        <p:nvPicPr>
          <p:cNvPr id="7" name="Symbol zastępczy zawartości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4162986"/>
            <a:ext cx="3523809" cy="17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1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</a:t>
            </a:r>
            <a:r>
              <a:rPr lang="pl-PL" dirty="0" smtClean="0"/>
              <a:t>maszyn tłokowych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/>
              <a:t>Poziom </a:t>
            </a:r>
            <a:r>
              <a:rPr lang="pl-PL" sz="1800" dirty="0"/>
              <a:t>wibracji </a:t>
            </a:r>
            <a:r>
              <a:rPr lang="pl-PL" sz="1800" dirty="0" smtClean="0"/>
              <a:t>maszyn </a:t>
            </a:r>
            <a:r>
              <a:rPr lang="pl-PL" sz="1800" dirty="0"/>
              <a:t>tłokowych jest zwykle bardzo wysoki, więc nie należy panikować! Zamiast tego należy porównać poziomy z poprzednimi odczytami.</a:t>
            </a:r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r>
              <a:rPr lang="pl-PL" sz="1800" dirty="0"/>
              <a:t>Istotne jest, aby testy były przeprowadzane w tych samych warunkach roboczych, ponieważ zmiany obciążenia na przykład w silnikach wysokoprężnych mogą generować całkiem różne wzorce.</a:t>
            </a:r>
          </a:p>
        </p:txBody>
      </p:sp>
      <p:pic>
        <p:nvPicPr>
          <p:cNvPr id="8" name="Symbol zastępczy zawartości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831" y="2502893"/>
            <a:ext cx="1821338" cy="2720576"/>
          </a:xfrm>
        </p:spPr>
      </p:pic>
    </p:spTree>
    <p:extLst>
      <p:ext uri="{BB962C8B-B14F-4D97-AF65-F5344CB8AC3E}">
        <p14:creationId xmlns:p14="http://schemas.microsoft.com/office/powerpoint/2010/main" val="2289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</a:t>
            </a:r>
            <a:r>
              <a:rPr lang="pl-PL" dirty="0" smtClean="0"/>
              <a:t>maszyn tłokowych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Pompy tłokowe o zmiennym wydatku </a:t>
            </a:r>
            <a:r>
              <a:rPr lang="pl-PL" sz="1800" dirty="0" smtClean="0"/>
              <a:t>wykazują się </a:t>
            </a:r>
            <a:r>
              <a:rPr lang="pl-PL" sz="1800" dirty="0"/>
              <a:t>znacznie </a:t>
            </a:r>
            <a:r>
              <a:rPr lang="pl-PL" sz="1800" dirty="0" smtClean="0"/>
              <a:t>płynniejszą pracą </a:t>
            </a:r>
            <a:r>
              <a:rPr lang="pl-PL" sz="1800" dirty="0"/>
              <a:t>niż sprężarki i dobrze nadają się do analizy drgań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r>
              <a:rPr lang="pl-PL" sz="1800" dirty="0" smtClean="0"/>
              <a:t>Jeśli </a:t>
            </a:r>
            <a:r>
              <a:rPr lang="pl-PL" sz="1800" dirty="0"/>
              <a:t>harmoniczne </a:t>
            </a:r>
            <a:r>
              <a:rPr lang="pl-PL" sz="1800" dirty="0" smtClean="0"/>
              <a:t>zależne od ruchu </a:t>
            </a:r>
            <a:r>
              <a:rPr lang="pl-PL" sz="1800" dirty="0"/>
              <a:t>tłoka są </a:t>
            </a:r>
            <a:r>
              <a:rPr lang="pl-PL" sz="1800" dirty="0" smtClean="0"/>
              <a:t>obecne w widmie w sposób istotny, </a:t>
            </a:r>
            <a:r>
              <a:rPr lang="pl-PL" sz="1800" dirty="0"/>
              <a:t>zwykle wskazuje to na problem z połączeniem napędu </a:t>
            </a:r>
            <a:r>
              <a:rPr lang="pl-PL" sz="1800" dirty="0" smtClean="0"/>
              <a:t>tłoka. </a:t>
            </a:r>
            <a:r>
              <a:rPr lang="pl-PL" sz="1800" dirty="0"/>
              <a:t>Bardzo wyraźny ton przy częstotliwości </a:t>
            </a:r>
            <a:r>
              <a:rPr lang="pl-PL" sz="1800" dirty="0" smtClean="0"/>
              <a:t>ruchu tłoka </a:t>
            </a:r>
            <a:r>
              <a:rPr lang="pl-PL" sz="1800" dirty="0"/>
              <a:t>może wskazywać na zużyty punkt na płytce wahliwej</a:t>
            </a:r>
            <a:r>
              <a:rPr lang="pl-PL" sz="1800" dirty="0" smtClean="0"/>
              <a:t>.</a:t>
            </a:r>
            <a:endParaRPr lang="pl-PL" sz="1800" dirty="0"/>
          </a:p>
        </p:txBody>
      </p:sp>
      <p:pic>
        <p:nvPicPr>
          <p:cNvPr id="5" name="videoplayback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8200" y="2727325"/>
            <a:ext cx="4038600" cy="2271713"/>
          </a:xfrm>
        </p:spPr>
      </p:pic>
    </p:spTree>
    <p:extLst>
      <p:ext uri="{BB962C8B-B14F-4D97-AF65-F5344CB8AC3E}">
        <p14:creationId xmlns:p14="http://schemas.microsoft.com/office/powerpoint/2010/main" val="72432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turbin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Analiza turbin parowych i gazowych jest zasadniczo taka sama, jednak turbina gazowa będzie miała również komorę spalania, która będzie generować „szum szerokopasmowy” w drganiach.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815" y="2925840"/>
            <a:ext cx="2423370" cy="1874682"/>
          </a:xfrm>
        </p:spPr>
      </p:pic>
    </p:spTree>
    <p:extLst>
      <p:ext uri="{BB962C8B-B14F-4D97-AF65-F5344CB8AC3E}">
        <p14:creationId xmlns:p14="http://schemas.microsoft.com/office/powerpoint/2010/main" val="104362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turbin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Podczas gdy standardowe akcelerometry mogą być stosowane na obudowie łożysk turbiny, najczęściej stosowanym przetwornikiem pomiarowym </a:t>
            </a:r>
            <a:r>
              <a:rPr lang="pl-PL" sz="1800" dirty="0" smtClean="0"/>
              <a:t>jest tu sensor przemieszczenia </a:t>
            </a:r>
            <a:r>
              <a:rPr lang="pl-PL" sz="1800" dirty="0"/>
              <a:t>(bezkontaktowa sonda „zbliżeniowa” do prądów wirowych).</a:t>
            </a:r>
          </a:p>
        </p:txBody>
      </p:sp>
      <p:pic>
        <p:nvPicPr>
          <p:cNvPr id="5" name="Prox probe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8200" y="2324100"/>
            <a:ext cx="4038600" cy="3078163"/>
          </a:xfrm>
        </p:spPr>
      </p:pic>
    </p:spTree>
    <p:extLst>
      <p:ext uri="{BB962C8B-B14F-4D97-AF65-F5344CB8AC3E}">
        <p14:creationId xmlns:p14="http://schemas.microsoft.com/office/powerpoint/2010/main" val="54731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turbin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Za pomocą sygnału przemieszczenia można przeprowadzić analizę widma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i </a:t>
            </a:r>
            <a:r>
              <a:rPr lang="pl-PL" sz="1800" dirty="0"/>
              <a:t>przebiegów czasowych. Możesz szukać wysokiego 1X i 2X dla niewyważenia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i </a:t>
            </a:r>
            <a:r>
              <a:rPr lang="pl-PL" sz="1800" dirty="0"/>
              <a:t>niewspółosiowości, zgodnie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z </a:t>
            </a:r>
            <a:r>
              <a:rPr lang="pl-PL" sz="1800" dirty="0"/>
              <a:t>„zasadami”, które już </a:t>
            </a:r>
            <a:r>
              <a:rPr lang="pl-PL" sz="1800" dirty="0" smtClean="0"/>
              <a:t>znasz.</a:t>
            </a:r>
            <a:endParaRPr lang="pl-PL" sz="1800" dirty="0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171758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turbin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Turbiny często wykazują silny szczyt przy </a:t>
            </a:r>
            <a:r>
              <a:rPr lang="pl-PL" sz="1800" dirty="0" smtClean="0"/>
              <a:t>„częstotliwości łopatek” </a:t>
            </a:r>
            <a:r>
              <a:rPr lang="pl-PL" sz="1800" dirty="0"/>
              <a:t>(liczba łopatek turbiny razy </a:t>
            </a:r>
            <a:r>
              <a:rPr lang="pl-PL" sz="1800" dirty="0" smtClean="0"/>
              <a:t>częstotliwość obrotów </a:t>
            </a:r>
            <a:r>
              <a:rPr lang="pl-PL" sz="1800" dirty="0"/>
              <a:t>wału</a:t>
            </a:r>
            <a:r>
              <a:rPr lang="pl-PL" sz="1800" dirty="0" smtClean="0"/>
              <a:t>) nazywanej BP (ang. blade pass). </a:t>
            </a:r>
            <a:r>
              <a:rPr lang="pl-PL" sz="1800" dirty="0"/>
              <a:t>Wielkość drgań zależy od geometrii wewnętrznej. Jeśli geometria ulegnie zmianie z powodu pękniętego, wypaczonego lub podziurawionego </a:t>
            </a:r>
            <a:r>
              <a:rPr lang="pl-PL" sz="1800" dirty="0" smtClean="0"/>
              <a:t>pióra łopatki, amplituda prążka dla BP w </a:t>
            </a:r>
            <a:r>
              <a:rPr lang="pl-PL" sz="1800" dirty="0"/>
              <a:t>widmie drgań zwykle wzrośnie</a:t>
            </a:r>
            <a:r>
              <a:rPr lang="pl-PL" sz="1800" dirty="0" smtClean="0"/>
              <a:t>.</a:t>
            </a:r>
          </a:p>
          <a:p>
            <a:pPr marL="0" indent="0" algn="just">
              <a:buNone/>
            </a:pPr>
            <a:r>
              <a:rPr lang="pl-PL" sz="1800" dirty="0"/>
              <a:t>Biorąc pod uwagę dużą liczbę </a:t>
            </a:r>
            <a:r>
              <a:rPr lang="pl-PL" sz="1800" dirty="0" smtClean="0"/>
              <a:t>łopatek, </a:t>
            </a:r>
            <a:r>
              <a:rPr lang="pl-PL" sz="1800" dirty="0"/>
              <a:t>często jest to stosunkowo wysoka częstotliwość. Często może </a:t>
            </a:r>
            <a:r>
              <a:rPr lang="pl-PL" sz="1800" dirty="0" smtClean="0"/>
              <a:t>występować też </a:t>
            </a:r>
            <a:r>
              <a:rPr lang="pl-PL" sz="1800" dirty="0"/>
              <a:t>wiele </a:t>
            </a:r>
            <a:r>
              <a:rPr lang="pl-PL" sz="1800" dirty="0" smtClean="0"/>
              <a:t>stopni turbiny.</a:t>
            </a:r>
            <a:endParaRPr lang="pl-PL" sz="1800" dirty="0"/>
          </a:p>
          <a:p>
            <a:pPr marL="0" indent="0" algn="just">
              <a:buNone/>
            </a:pPr>
            <a:endParaRPr lang="pl-PL" sz="1800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11032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turbin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Jeśli łopatki turbiny nie zużywają się równomiernie lub jeśli część wirnika jest </a:t>
            </a:r>
            <a:r>
              <a:rPr lang="pl-PL" sz="1800" dirty="0" smtClean="0"/>
              <a:t>uszkodzona (np. złamana łopatka), </a:t>
            </a:r>
            <a:r>
              <a:rPr lang="pl-PL" sz="1800" dirty="0"/>
              <a:t>składowa </a:t>
            </a:r>
            <a:r>
              <a:rPr lang="pl-PL" sz="1800" dirty="0" smtClean="0"/>
              <a:t>BP będzie </a:t>
            </a:r>
            <a:r>
              <a:rPr lang="pl-PL" sz="1800" dirty="0"/>
              <a:t>modulowana przez </a:t>
            </a:r>
            <a:r>
              <a:rPr lang="pl-PL" sz="1800" dirty="0" smtClean="0"/>
              <a:t>obroty </a:t>
            </a:r>
            <a:r>
              <a:rPr lang="pl-PL" sz="1800" dirty="0"/>
              <a:t>wału lub liczbę dysz w turbinie razy obroty, powodując wstęgi boczne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w </a:t>
            </a:r>
            <a:r>
              <a:rPr lang="pl-PL" sz="1800" dirty="0"/>
              <a:t>widmie.</a:t>
            </a:r>
          </a:p>
          <a:p>
            <a:pPr marL="0" indent="0" algn="just">
              <a:buNone/>
            </a:pPr>
            <a:endParaRPr lang="pl-PL" sz="1800" dirty="0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5" y="3006038"/>
            <a:ext cx="3523809" cy="1714286"/>
          </a:xfrm>
        </p:spPr>
      </p:pic>
    </p:spTree>
    <p:extLst>
      <p:ext uri="{BB962C8B-B14F-4D97-AF65-F5344CB8AC3E}">
        <p14:creationId xmlns:p14="http://schemas.microsoft.com/office/powerpoint/2010/main" val="21191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turbin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Biorąc pod uwagę, że turbiny w przeważającej mierze wykorzystują </a:t>
            </a:r>
            <a:r>
              <a:rPr lang="pl-PL" sz="1800" dirty="0" smtClean="0"/>
              <a:t>łożyska ślizgowe, warunki smarowania (wirowanie oleju) i powstawania filmu olejowego </a:t>
            </a:r>
            <a:r>
              <a:rPr lang="pl-PL" sz="1800" dirty="0"/>
              <a:t>muszą być również brane pod uwagę podczas analizy danych z turbin.</a:t>
            </a:r>
          </a:p>
        </p:txBody>
      </p:sp>
      <p:pic>
        <p:nvPicPr>
          <p:cNvPr id="5" name="Oil whirl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8200" y="2324100"/>
            <a:ext cx="4038600" cy="3078163"/>
          </a:xfrm>
        </p:spPr>
      </p:pic>
    </p:spTree>
    <p:extLst>
      <p:ext uri="{BB962C8B-B14F-4D97-AF65-F5344CB8AC3E}">
        <p14:creationId xmlns:p14="http://schemas.microsoft.com/office/powerpoint/2010/main" val="84493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Diagnostyka turbin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 smtClean="0"/>
              <a:t>Najpopularniejszą metodą używaną </a:t>
            </a:r>
            <a:r>
              <a:rPr lang="pl-PL" sz="1800" dirty="0"/>
              <a:t>do analizy dużych turbin jest </a:t>
            </a:r>
            <a:r>
              <a:rPr lang="pl-PL" sz="1800" dirty="0" smtClean="0"/>
              <a:t>tzw. analiza </a:t>
            </a:r>
            <a:r>
              <a:rPr lang="pl-PL" sz="1800" dirty="0"/>
              <a:t>orbity. Dwie sondy zbliżeniowe są instalowane pod kątem 90 stopni od siebie, a dwa sygnały są wykreślane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w </a:t>
            </a:r>
            <a:r>
              <a:rPr lang="pl-PL" sz="1800" dirty="0"/>
              <a:t>formacie „x versus y”. </a:t>
            </a:r>
            <a:r>
              <a:rPr lang="en-US" sz="1800" dirty="0" err="1"/>
              <a:t>Wykres</a:t>
            </a:r>
            <a:r>
              <a:rPr lang="en-US" sz="1800" dirty="0"/>
              <a:t> </a:t>
            </a:r>
            <a:r>
              <a:rPr lang="en-US" sz="1800" dirty="0" err="1"/>
              <a:t>orbity</a:t>
            </a:r>
            <a:r>
              <a:rPr lang="en-US" sz="1800" dirty="0"/>
              <a:t> </a:t>
            </a:r>
            <a:r>
              <a:rPr lang="en-US" sz="1800" dirty="0" err="1"/>
              <a:t>wskazuje</a:t>
            </a:r>
            <a:r>
              <a:rPr lang="en-US" sz="1800" dirty="0"/>
              <a:t> </a:t>
            </a:r>
            <a:r>
              <a:rPr lang="en-US" sz="1800" dirty="0" err="1"/>
              <a:t>ruch</a:t>
            </a:r>
            <a:r>
              <a:rPr lang="en-US" sz="1800" dirty="0"/>
              <a:t> </a:t>
            </a:r>
            <a:r>
              <a:rPr lang="en-US" sz="1800" dirty="0" err="1"/>
              <a:t>środka</a:t>
            </a:r>
            <a:r>
              <a:rPr lang="en-US" sz="1800" dirty="0"/>
              <a:t> </a:t>
            </a:r>
            <a:r>
              <a:rPr lang="pl-PL" sz="1800" dirty="0" smtClean="0"/>
              <a:t>czopu </a:t>
            </a:r>
            <a:r>
              <a:rPr lang="en-US" sz="1800" dirty="0" err="1" smtClean="0"/>
              <a:t>wału</a:t>
            </a:r>
            <a:r>
              <a:rPr lang="en-US" sz="1800" dirty="0" smtClean="0"/>
              <a:t>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en-US" sz="1800" dirty="0" smtClean="0"/>
              <a:t>w </a:t>
            </a:r>
            <a:r>
              <a:rPr lang="en-US" sz="1800" dirty="0" err="1" smtClean="0"/>
              <a:t>łożysku</a:t>
            </a:r>
            <a:r>
              <a:rPr lang="en-US" sz="1800" dirty="0" smtClean="0"/>
              <a:t>.</a:t>
            </a:r>
            <a:endParaRPr lang="pl-PL" sz="1800" dirty="0" smtClean="0"/>
          </a:p>
        </p:txBody>
      </p:sp>
      <p:pic>
        <p:nvPicPr>
          <p:cNvPr id="5" name="Prox probe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8200" y="2324100"/>
            <a:ext cx="4038600" cy="3078163"/>
          </a:xfrm>
        </p:spPr>
      </p:pic>
    </p:spTree>
    <p:extLst>
      <p:ext uri="{BB962C8B-B14F-4D97-AF65-F5344CB8AC3E}">
        <p14:creationId xmlns:p14="http://schemas.microsoft.com/office/powerpoint/2010/main" val="1189637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1405</TotalTime>
  <Words>1155</Words>
  <Application>Microsoft Office PowerPoint</Application>
  <PresentationFormat>Pokaz na ekranie (4:3)</PresentationFormat>
  <Paragraphs>78</Paragraphs>
  <Slides>27</Slides>
  <Notes>0</Notes>
  <HiddenSlides>0</HiddenSlides>
  <MMClips>6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27</vt:i4>
      </vt:variant>
    </vt:vector>
  </HeadingPairs>
  <TitlesOfParts>
    <vt:vector size="30" baseType="lpstr">
      <vt:lpstr>Arial</vt:lpstr>
      <vt:lpstr>Calibri</vt:lpstr>
      <vt:lpstr>Motyw pakietu Office</vt:lpstr>
      <vt:lpstr>DIAGNOSTYKA UKŁADÓW MECHANICZNYCH</vt:lpstr>
      <vt:lpstr>Agenda</vt:lpstr>
      <vt:lpstr>Diagnostyka turbin</vt:lpstr>
      <vt:lpstr>Diagnostyka turbin</vt:lpstr>
      <vt:lpstr>Diagnostyka turbin</vt:lpstr>
      <vt:lpstr>Diagnostyka turbin</vt:lpstr>
      <vt:lpstr>Diagnostyka turbin</vt:lpstr>
      <vt:lpstr>Diagnostyka turbin</vt:lpstr>
      <vt:lpstr>Diagnostyka turbin</vt:lpstr>
      <vt:lpstr>Diagnostyka turbin</vt:lpstr>
      <vt:lpstr>Diagnostyka turbin</vt:lpstr>
      <vt:lpstr>Diagnostyka turbin</vt:lpstr>
      <vt:lpstr>Diagnostyka pomp</vt:lpstr>
      <vt:lpstr>Diagnostyka pomp</vt:lpstr>
      <vt:lpstr>Diagnostyka pomp</vt:lpstr>
      <vt:lpstr>Diagnostyka wentylatorów</vt:lpstr>
      <vt:lpstr>Diagnostyka wentylatorów</vt:lpstr>
      <vt:lpstr>Diagnostyka wentylatorów</vt:lpstr>
      <vt:lpstr>Diagnostyka wentylatorów</vt:lpstr>
      <vt:lpstr>Diagnostyka wentylatorów</vt:lpstr>
      <vt:lpstr>Diagnostyka sprężarek</vt:lpstr>
      <vt:lpstr>Diagnostyka sprężarek</vt:lpstr>
      <vt:lpstr>Diagnostyka sprężarek</vt:lpstr>
      <vt:lpstr>Diagnostyka maszyn tłokowych</vt:lpstr>
      <vt:lpstr>Diagnostyka maszyn tłokowych</vt:lpstr>
      <vt:lpstr>Diagnostyka maszyn tłokowych</vt:lpstr>
      <vt:lpstr>Diagnostyka maszyn tłokowych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DIAGNOSTYKA UKŁADÓW MECHATRONICZNYCH</dc:title>
  <cp:lastModifiedBy>Admin</cp:lastModifiedBy>
  <cp:revision>133</cp:revision>
  <dcterms:modified xsi:type="dcterms:W3CDTF">2023-03-05T12:26:07Z</dcterms:modified>
</cp:coreProperties>
</file>